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5" r:id="rId5"/>
    <p:sldId id="262" r:id="rId6"/>
    <p:sldId id="263" r:id="rId7"/>
    <p:sldId id="267" r:id="rId8"/>
  </p:sldIdLst>
  <p:sldSz cx="18288000" cy="10287000"/>
  <p:notesSz cx="6858000" cy="9144000"/>
  <p:embeddedFontLst>
    <p:embeddedFont>
      <p:font typeface="Carelia" panose="020B0604020202020204" charset="0"/>
      <p:regular r:id="rId9"/>
    </p:embeddedFont>
    <p:embeddedFont>
      <p:font typeface="Dosis" pitchFamily="2" charset="0"/>
      <p:regular r:id="rId10"/>
    </p:embeddedFont>
    <p:embeddedFont>
      <p:font typeface="Dosis Medium" pitchFamily="2"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7.svg"/><Relationship Id="rId9" Type="http://schemas.openxmlformats.org/officeDocument/2006/relationships/image" Target="../media/image24.png"/><Relationship Id="rId14" Type="http://schemas.openxmlformats.org/officeDocument/2006/relationships/image" Target="../media/image29.svg"/></Relationships>
</file>

<file path=ppt/slides/_rels/slide5.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image" Target="../media/image1.jpeg"/><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 y="-14181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663033" y="6195861"/>
            <a:ext cx="6914093" cy="5028432"/>
          </a:xfrm>
          <a:custGeom>
            <a:avLst/>
            <a:gdLst/>
            <a:ahLst/>
            <a:cxnLst/>
            <a:rect l="l" t="t" r="r" b="b"/>
            <a:pathLst>
              <a:path w="6914093" h="5028432">
                <a:moveTo>
                  <a:pt x="0" y="0"/>
                </a:moveTo>
                <a:lnTo>
                  <a:pt x="6914093" y="0"/>
                </a:lnTo>
                <a:lnTo>
                  <a:pt x="6914093" y="5028431"/>
                </a:lnTo>
                <a:lnTo>
                  <a:pt x="0" y="5028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029970" y="4598461"/>
            <a:ext cx="10228058" cy="1710875"/>
          </a:xfrm>
          <a:custGeom>
            <a:avLst/>
            <a:gdLst/>
            <a:ahLst/>
            <a:cxnLst/>
            <a:rect l="l" t="t" r="r" b="b"/>
            <a:pathLst>
              <a:path w="10228058" h="1710875">
                <a:moveTo>
                  <a:pt x="0" y="0"/>
                </a:moveTo>
                <a:lnTo>
                  <a:pt x="10228058" y="0"/>
                </a:lnTo>
                <a:lnTo>
                  <a:pt x="10228058" y="1710876"/>
                </a:lnTo>
                <a:lnTo>
                  <a:pt x="0" y="17108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714413" y="4189158"/>
            <a:ext cx="6624757" cy="2128788"/>
          </a:xfrm>
          <a:prstGeom prst="rect">
            <a:avLst/>
          </a:prstGeom>
        </p:spPr>
        <p:txBody>
          <a:bodyPr lIns="0" tIns="0" rIns="0" bIns="0" rtlCol="0" anchor="t">
            <a:spAutoFit/>
          </a:bodyPr>
          <a:lstStyle/>
          <a:p>
            <a:pPr algn="ctr">
              <a:lnSpc>
                <a:spcPts val="16629"/>
              </a:lnSpc>
            </a:pPr>
            <a:r>
              <a:rPr lang="en-US" sz="8800" dirty="0">
                <a:solidFill>
                  <a:srgbClr val="01070A"/>
                </a:solidFill>
                <a:latin typeface="Carelia"/>
                <a:ea typeface="Carelia"/>
                <a:cs typeface="Carelia"/>
                <a:sym typeface="Carelia"/>
              </a:rPr>
              <a:t>Assignment</a:t>
            </a:r>
            <a:r>
              <a:rPr lang="en-US" sz="11878" dirty="0">
                <a:solidFill>
                  <a:srgbClr val="01070A"/>
                </a:solidFill>
                <a:latin typeface="Carelia"/>
                <a:ea typeface="Carelia"/>
                <a:cs typeface="Carelia"/>
                <a:sym typeface="Carelia"/>
              </a:rPr>
              <a:t> </a:t>
            </a:r>
          </a:p>
        </p:txBody>
      </p:sp>
      <p:sp>
        <p:nvSpPr>
          <p:cNvPr id="6" name="Freeform 6"/>
          <p:cNvSpPr/>
          <p:nvPr/>
        </p:nvSpPr>
        <p:spPr>
          <a:xfrm>
            <a:off x="12456379" y="5404911"/>
            <a:ext cx="8246933" cy="6247677"/>
          </a:xfrm>
          <a:custGeom>
            <a:avLst/>
            <a:gdLst/>
            <a:ahLst/>
            <a:cxnLst/>
            <a:rect l="l" t="t" r="r" b="b"/>
            <a:pathLst>
              <a:path w="8246933" h="6247677">
                <a:moveTo>
                  <a:pt x="0" y="0"/>
                </a:moveTo>
                <a:lnTo>
                  <a:pt x="8246933" y="0"/>
                </a:lnTo>
                <a:lnTo>
                  <a:pt x="8246933" y="6247677"/>
                </a:lnTo>
                <a:lnTo>
                  <a:pt x="0" y="62476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5308980" y="-1652824"/>
            <a:ext cx="8905028" cy="5575060"/>
          </a:xfrm>
          <a:custGeom>
            <a:avLst/>
            <a:gdLst/>
            <a:ahLst/>
            <a:cxnLst/>
            <a:rect l="l" t="t" r="r" b="b"/>
            <a:pathLst>
              <a:path w="8905028" h="5575060">
                <a:moveTo>
                  <a:pt x="0" y="0"/>
                </a:moveTo>
                <a:lnTo>
                  <a:pt x="8905029" y="0"/>
                </a:lnTo>
                <a:lnTo>
                  <a:pt x="8905029" y="5575060"/>
                </a:lnTo>
                <a:lnTo>
                  <a:pt x="0" y="55750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3495846">
            <a:off x="-3929800" y="-2685694"/>
            <a:ext cx="5243739" cy="7338566"/>
          </a:xfrm>
          <a:custGeom>
            <a:avLst/>
            <a:gdLst/>
            <a:ahLst/>
            <a:cxnLst/>
            <a:rect l="l" t="t" r="r" b="b"/>
            <a:pathLst>
              <a:path w="5243739" h="7338566">
                <a:moveTo>
                  <a:pt x="0" y="0"/>
                </a:moveTo>
                <a:lnTo>
                  <a:pt x="5243739" y="0"/>
                </a:lnTo>
                <a:lnTo>
                  <a:pt x="5243739" y="7338565"/>
                </a:lnTo>
                <a:lnTo>
                  <a:pt x="0" y="73385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4801502" y="2366052"/>
            <a:ext cx="8075396" cy="1603003"/>
          </a:xfrm>
          <a:prstGeom prst="rect">
            <a:avLst/>
          </a:prstGeom>
        </p:spPr>
        <p:txBody>
          <a:bodyPr lIns="0" tIns="0" rIns="0" bIns="0" rtlCol="0" anchor="t">
            <a:spAutoFit/>
          </a:bodyPr>
          <a:lstStyle/>
          <a:p>
            <a:pPr marL="0" lvl="0" indent="0" algn="ctr">
              <a:lnSpc>
                <a:spcPts val="12458"/>
              </a:lnSpc>
            </a:pPr>
            <a:r>
              <a:rPr lang="en-US" sz="8898" dirty="0">
                <a:solidFill>
                  <a:srgbClr val="01070A"/>
                </a:solidFill>
                <a:latin typeface="Carelia"/>
                <a:ea typeface="Carelia"/>
                <a:cs typeface="Carelia"/>
                <a:sym typeface="Carelia"/>
              </a:rPr>
              <a:t>Blockchain </a:t>
            </a:r>
          </a:p>
        </p:txBody>
      </p:sp>
      <p:sp>
        <p:nvSpPr>
          <p:cNvPr id="10" name="TextBox 10"/>
          <p:cNvSpPr txBox="1"/>
          <p:nvPr/>
        </p:nvSpPr>
        <p:spPr>
          <a:xfrm>
            <a:off x="5841172" y="6964945"/>
            <a:ext cx="6639489" cy="1261242"/>
          </a:xfrm>
          <a:prstGeom prst="rect">
            <a:avLst/>
          </a:prstGeom>
        </p:spPr>
        <p:txBody>
          <a:bodyPr lIns="0" tIns="0" rIns="0" bIns="0" rtlCol="0" anchor="t">
            <a:spAutoFit/>
          </a:bodyPr>
          <a:lstStyle/>
          <a:p>
            <a:pPr algn="ctr">
              <a:lnSpc>
                <a:spcPts val="5032"/>
              </a:lnSpc>
            </a:pPr>
            <a:r>
              <a:rPr lang="en-US" sz="3594">
                <a:solidFill>
                  <a:srgbClr val="01070A"/>
                </a:solidFill>
                <a:latin typeface="Dosis"/>
                <a:ea typeface="Dosis"/>
                <a:cs typeface="Dosis"/>
                <a:sym typeface="Dosis"/>
              </a:rPr>
              <a:t>Presented by: Ganesh Agrahari </a:t>
            </a:r>
          </a:p>
          <a:p>
            <a:pPr algn="ctr">
              <a:lnSpc>
                <a:spcPts val="5032"/>
              </a:lnSpc>
            </a:pPr>
            <a:r>
              <a:rPr lang="en-US" sz="3594">
                <a:solidFill>
                  <a:srgbClr val="01070A"/>
                </a:solidFill>
                <a:latin typeface="Dosis"/>
                <a:ea typeface="Dosis"/>
                <a:cs typeface="Dosis"/>
                <a:sym typeface="Dosis"/>
              </a:rPr>
              <a:t>Roll no : 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3622403" y="-589740"/>
            <a:ext cx="9048214" cy="12247451"/>
            <a:chOff x="0" y="0"/>
            <a:chExt cx="2383069" cy="3225666"/>
          </a:xfrm>
        </p:grpSpPr>
        <p:sp>
          <p:nvSpPr>
            <p:cNvPr id="4" name="Freeform 4"/>
            <p:cNvSpPr/>
            <p:nvPr/>
          </p:nvSpPr>
          <p:spPr>
            <a:xfrm>
              <a:off x="0" y="0"/>
              <a:ext cx="2383069" cy="3225666"/>
            </a:xfrm>
            <a:custGeom>
              <a:avLst/>
              <a:gdLst/>
              <a:ahLst/>
              <a:cxnLst/>
              <a:rect l="l" t="t" r="r" b="b"/>
              <a:pathLst>
                <a:path w="2383069" h="3225666">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sp>
        <p:sp>
          <p:nvSpPr>
            <p:cNvPr id="5" name="TextBox 5"/>
            <p:cNvSpPr txBox="1"/>
            <p:nvPr/>
          </p:nvSpPr>
          <p:spPr>
            <a:xfrm>
              <a:off x="0" y="-47625"/>
              <a:ext cx="2383069" cy="3273291"/>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flipH="1">
            <a:off x="9888020" y="5210885"/>
            <a:ext cx="5565196" cy="4047415"/>
          </a:xfrm>
          <a:custGeom>
            <a:avLst/>
            <a:gdLst/>
            <a:ahLst/>
            <a:cxnLst/>
            <a:rect l="l" t="t" r="r" b="b"/>
            <a:pathLst>
              <a:path w="5565196" h="4047415">
                <a:moveTo>
                  <a:pt x="5565195" y="0"/>
                </a:moveTo>
                <a:lnTo>
                  <a:pt x="0" y="0"/>
                </a:lnTo>
                <a:lnTo>
                  <a:pt x="0" y="4047415"/>
                </a:lnTo>
                <a:lnTo>
                  <a:pt x="5565195" y="4047415"/>
                </a:lnTo>
                <a:lnTo>
                  <a:pt x="556519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379267" y="1551332"/>
            <a:ext cx="5394683" cy="1256754"/>
          </a:xfrm>
          <a:prstGeom prst="rect">
            <a:avLst/>
          </a:prstGeom>
        </p:spPr>
        <p:txBody>
          <a:bodyPr lIns="0" tIns="0" rIns="0" bIns="0" rtlCol="0" anchor="t">
            <a:spAutoFit/>
          </a:bodyPr>
          <a:lstStyle/>
          <a:p>
            <a:pPr marL="0" lvl="0" indent="0" algn="ctr">
              <a:lnSpc>
                <a:spcPts val="9764"/>
              </a:lnSpc>
              <a:spcBef>
                <a:spcPct val="0"/>
              </a:spcBef>
            </a:pPr>
            <a:r>
              <a:rPr lang="en-US" sz="6974" dirty="0">
                <a:solidFill>
                  <a:srgbClr val="01070A"/>
                </a:solidFill>
                <a:latin typeface="Carelia"/>
                <a:ea typeface="Carelia"/>
                <a:cs typeface="Carelia"/>
                <a:sym typeface="Carelia"/>
              </a:rPr>
              <a:t>Blockchain</a:t>
            </a:r>
          </a:p>
        </p:txBody>
      </p:sp>
      <p:sp>
        <p:nvSpPr>
          <p:cNvPr id="8" name="TextBox 8"/>
          <p:cNvSpPr txBox="1"/>
          <p:nvPr/>
        </p:nvSpPr>
        <p:spPr>
          <a:xfrm>
            <a:off x="5018587" y="3551996"/>
            <a:ext cx="4903846" cy="3925690"/>
          </a:xfrm>
          <a:prstGeom prst="rect">
            <a:avLst/>
          </a:prstGeom>
        </p:spPr>
        <p:txBody>
          <a:bodyPr lIns="0" tIns="0" rIns="0" bIns="0" rtlCol="0" anchor="t">
            <a:spAutoFit/>
          </a:bodyPr>
          <a:lstStyle/>
          <a:p>
            <a:pPr marL="950553" lvl="1" indent="-475277" algn="l">
              <a:lnSpc>
                <a:spcPts val="6163"/>
              </a:lnSpc>
              <a:buFont typeface="Arial"/>
              <a:buChar char="•"/>
            </a:pPr>
            <a:r>
              <a:rPr lang="en-US" sz="4402" dirty="0">
                <a:solidFill>
                  <a:srgbClr val="01070A"/>
                </a:solidFill>
                <a:latin typeface="Dosis"/>
                <a:ea typeface="Dosis"/>
                <a:cs typeface="Dosis"/>
                <a:sym typeface="Dosis"/>
              </a:rPr>
              <a:t>Introduction</a:t>
            </a:r>
          </a:p>
          <a:p>
            <a:pPr marL="950553" lvl="1" indent="-475277" algn="l">
              <a:lnSpc>
                <a:spcPts val="6163"/>
              </a:lnSpc>
              <a:buFont typeface="Arial"/>
              <a:buChar char="•"/>
            </a:pPr>
            <a:r>
              <a:rPr lang="en-US" sz="4402" dirty="0">
                <a:solidFill>
                  <a:srgbClr val="01070A"/>
                </a:solidFill>
                <a:latin typeface="Dosis"/>
                <a:ea typeface="Dosis"/>
                <a:cs typeface="Dosis"/>
                <a:sym typeface="Dosis"/>
              </a:rPr>
              <a:t>Definition</a:t>
            </a:r>
          </a:p>
          <a:p>
            <a:pPr marL="950553" lvl="1" indent="-475277" algn="l">
              <a:lnSpc>
                <a:spcPts val="6163"/>
              </a:lnSpc>
              <a:buFont typeface="Arial"/>
              <a:buChar char="•"/>
            </a:pPr>
            <a:r>
              <a:rPr lang="en-US" sz="4402" dirty="0">
                <a:solidFill>
                  <a:srgbClr val="01070A"/>
                </a:solidFill>
                <a:latin typeface="Dosis"/>
                <a:ea typeface="Dosis"/>
                <a:cs typeface="Dosis"/>
                <a:sym typeface="Dosis"/>
              </a:rPr>
              <a:t>Key points</a:t>
            </a:r>
          </a:p>
          <a:p>
            <a:pPr marL="950553" lvl="1" indent="-475277" algn="l">
              <a:lnSpc>
                <a:spcPts val="6163"/>
              </a:lnSpc>
              <a:buFont typeface="Arial"/>
              <a:buChar char="•"/>
            </a:pPr>
            <a:r>
              <a:rPr lang="en-US" sz="4402" dirty="0">
                <a:solidFill>
                  <a:srgbClr val="01070A"/>
                </a:solidFill>
                <a:latin typeface="Dosis"/>
                <a:ea typeface="Dosis"/>
                <a:cs typeface="Dosis"/>
                <a:sym typeface="Dosis"/>
              </a:rPr>
              <a:t>Advantage</a:t>
            </a:r>
          </a:p>
          <a:p>
            <a:pPr marL="950553" lvl="1" indent="-475277" algn="l">
              <a:lnSpc>
                <a:spcPts val="6163"/>
              </a:lnSpc>
              <a:buFont typeface="Arial"/>
              <a:buChar char="•"/>
            </a:pPr>
            <a:r>
              <a:rPr lang="en-US" sz="4402" dirty="0">
                <a:solidFill>
                  <a:srgbClr val="01070A"/>
                </a:solidFill>
                <a:latin typeface="Dosis"/>
                <a:ea typeface="Dosis"/>
                <a:cs typeface="Dosis"/>
                <a:sym typeface="Dosis"/>
              </a:rPr>
              <a:t>disadvantage</a:t>
            </a:r>
          </a:p>
        </p:txBody>
      </p:sp>
      <p:sp>
        <p:nvSpPr>
          <p:cNvPr id="9" name="Freeform 9"/>
          <p:cNvSpPr/>
          <p:nvPr/>
        </p:nvSpPr>
        <p:spPr>
          <a:xfrm flipH="1">
            <a:off x="1355002" y="5873946"/>
            <a:ext cx="3190321" cy="3316969"/>
          </a:xfrm>
          <a:custGeom>
            <a:avLst/>
            <a:gdLst/>
            <a:ahLst/>
            <a:cxnLst/>
            <a:rect l="l" t="t" r="r" b="b"/>
            <a:pathLst>
              <a:path w="3190321" h="3316969">
                <a:moveTo>
                  <a:pt x="3190321" y="0"/>
                </a:moveTo>
                <a:lnTo>
                  <a:pt x="0" y="0"/>
                </a:lnTo>
                <a:lnTo>
                  <a:pt x="0" y="3316969"/>
                </a:lnTo>
                <a:lnTo>
                  <a:pt x="3190321" y="3316969"/>
                </a:lnTo>
                <a:lnTo>
                  <a:pt x="3190321"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2497371" y="1747718"/>
            <a:ext cx="13293258" cy="6791564"/>
            <a:chOff x="0" y="0"/>
            <a:chExt cx="3501105" cy="1788725"/>
          </a:xfrm>
        </p:grpSpPr>
        <p:sp>
          <p:nvSpPr>
            <p:cNvPr id="7" name="Freeform 7"/>
            <p:cNvSpPr/>
            <p:nvPr/>
          </p:nvSpPr>
          <p:spPr>
            <a:xfrm>
              <a:off x="0" y="0"/>
              <a:ext cx="3501105" cy="1788725"/>
            </a:xfrm>
            <a:custGeom>
              <a:avLst/>
              <a:gdLst/>
              <a:ahLst/>
              <a:cxnLst/>
              <a:rect l="l" t="t" r="r" b="b"/>
              <a:pathLst>
                <a:path w="3501105" h="178872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sp>
        <p:sp>
          <p:nvSpPr>
            <p:cNvPr id="8" name="TextBox 8"/>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928985" y="1314623"/>
            <a:ext cx="3667332" cy="946839"/>
          </a:xfrm>
          <a:custGeom>
            <a:avLst/>
            <a:gdLst/>
            <a:ahLst/>
            <a:cxnLst/>
            <a:rect l="l" t="t" r="r" b="b"/>
            <a:pathLst>
              <a:path w="3667332" h="946839">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302188" y="4131793"/>
            <a:ext cx="2622717" cy="324263"/>
          </a:xfrm>
          <a:custGeom>
            <a:avLst/>
            <a:gdLst/>
            <a:ahLst/>
            <a:cxnLst/>
            <a:rect l="l" t="t" r="r" b="b"/>
            <a:pathLst>
              <a:path w="2622717" h="324263">
                <a:moveTo>
                  <a:pt x="0" y="0"/>
                </a:moveTo>
                <a:lnTo>
                  <a:pt x="2622717" y="0"/>
                </a:lnTo>
                <a:lnTo>
                  <a:pt x="2622717" y="324263"/>
                </a:lnTo>
                <a:lnTo>
                  <a:pt x="0" y="324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2469465" y="5905716"/>
            <a:ext cx="6921795" cy="4114800"/>
          </a:xfrm>
          <a:custGeom>
            <a:avLst/>
            <a:gdLst/>
            <a:ahLst/>
            <a:cxnLst/>
            <a:rect l="l" t="t" r="r" b="b"/>
            <a:pathLst>
              <a:path w="6921795" h="4114800">
                <a:moveTo>
                  <a:pt x="0" y="0"/>
                </a:moveTo>
                <a:lnTo>
                  <a:pt x="6921795" y="0"/>
                </a:lnTo>
                <a:lnTo>
                  <a:pt x="692179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6332393" y="2559119"/>
            <a:ext cx="5623213" cy="1086343"/>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ea typeface="Carelia"/>
                <a:cs typeface="Carelia"/>
                <a:sym typeface="Carelia"/>
              </a:rPr>
              <a:t>Introduction</a:t>
            </a:r>
          </a:p>
        </p:txBody>
      </p:sp>
      <p:sp>
        <p:nvSpPr>
          <p:cNvPr id="16" name="TextBox 16"/>
          <p:cNvSpPr txBox="1"/>
          <p:nvPr/>
        </p:nvSpPr>
        <p:spPr>
          <a:xfrm>
            <a:off x="4302188" y="3858830"/>
            <a:ext cx="3851212" cy="467885"/>
          </a:xfrm>
          <a:prstGeom prst="rect">
            <a:avLst/>
          </a:prstGeom>
        </p:spPr>
        <p:txBody>
          <a:bodyPr wrap="square" lIns="0" tIns="0" rIns="0" bIns="0" rtlCol="0" anchor="t">
            <a:spAutoFit/>
          </a:bodyPr>
          <a:lstStyle/>
          <a:p>
            <a:pPr algn="l">
              <a:lnSpc>
                <a:spcPts val="4034"/>
              </a:lnSpc>
            </a:pPr>
            <a:r>
              <a:rPr lang="en-US" sz="2881" dirty="0">
                <a:solidFill>
                  <a:srgbClr val="01070A"/>
                </a:solidFill>
                <a:latin typeface="Dosis Medium"/>
                <a:ea typeface="Dosis Medium"/>
                <a:cs typeface="Dosis Medium"/>
                <a:sym typeface="Dosis Medium"/>
              </a:rPr>
              <a:t>Block-chain introduction:</a:t>
            </a:r>
          </a:p>
        </p:txBody>
      </p:sp>
      <p:sp>
        <p:nvSpPr>
          <p:cNvPr id="18" name="TextBox 17">
            <a:extLst>
              <a:ext uri="{FF2B5EF4-FFF2-40B4-BE49-F238E27FC236}">
                <a16:creationId xmlns:a16="http://schemas.microsoft.com/office/drawing/2014/main" id="{5D1B8DE0-3EF1-07DD-CA5C-8E46409D8DD8}"/>
              </a:ext>
            </a:extLst>
          </p:cNvPr>
          <p:cNvSpPr txBox="1"/>
          <p:nvPr/>
        </p:nvSpPr>
        <p:spPr>
          <a:xfrm>
            <a:off x="4038600" y="4456056"/>
            <a:ext cx="843086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Blockchain is a revolutionary technology that underpins digital currencies like Bitcoin, but its applications extend far beyond cryptocurrencies. At its core, blockchain is a distributed ledger system that securely records transactions across a network of computers, making it nearly impossible to alter or tamper with the recorded data.</a:t>
            </a:r>
            <a:endParaRPr lang="en-I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rot="93123">
            <a:off x="2244226" y="1467293"/>
            <a:ext cx="13118097" cy="8000329"/>
            <a:chOff x="0" y="0"/>
            <a:chExt cx="4021842" cy="2452799"/>
          </a:xfrm>
        </p:grpSpPr>
        <p:sp>
          <p:nvSpPr>
            <p:cNvPr id="4" name="Freeform 4"/>
            <p:cNvSpPr/>
            <p:nvPr/>
          </p:nvSpPr>
          <p:spPr>
            <a:xfrm>
              <a:off x="0" y="0"/>
              <a:ext cx="4021842" cy="2452800"/>
            </a:xfrm>
            <a:custGeom>
              <a:avLst/>
              <a:gdLst/>
              <a:ahLst/>
              <a:cxn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id="5" name="TextBox 5"/>
            <p:cNvSpPr txBox="1"/>
            <p:nvPr/>
          </p:nvSpPr>
          <p:spPr>
            <a:xfrm>
              <a:off x="0" y="-47625"/>
              <a:ext cx="4021842" cy="250042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1902067" y="976375"/>
            <a:ext cx="12705720" cy="8334250"/>
            <a:chOff x="0" y="0"/>
            <a:chExt cx="3895412" cy="2555175"/>
          </a:xfrm>
        </p:grpSpPr>
        <p:sp>
          <p:nvSpPr>
            <p:cNvPr id="7" name="Freeform 7"/>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txBody>
            <a:bodyPr/>
            <a:lstStyle/>
            <a:p>
              <a:endParaRPr lang="en-IN" dirty="0"/>
            </a:p>
          </p:txBody>
        </p:sp>
        <p:sp>
          <p:nvSpPr>
            <p:cNvPr id="8" name="TextBox 8"/>
            <p:cNvSpPr txBox="1"/>
            <p:nvPr/>
          </p:nvSpPr>
          <p:spPr>
            <a:xfrm>
              <a:off x="0" y="-47625"/>
              <a:ext cx="3895412" cy="260280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flipH="1">
            <a:off x="4700348" y="5021231"/>
            <a:ext cx="3131856" cy="387211"/>
          </a:xfrm>
          <a:custGeom>
            <a:avLst/>
            <a:gdLst/>
            <a:ahLst/>
            <a:cxnLst/>
            <a:rect l="l" t="t" r="r" b="b"/>
            <a:pathLst>
              <a:path w="3131856" h="387211">
                <a:moveTo>
                  <a:pt x="3131855" y="0"/>
                </a:moveTo>
                <a:lnTo>
                  <a:pt x="0" y="0"/>
                </a:lnTo>
                <a:lnTo>
                  <a:pt x="0" y="387212"/>
                </a:lnTo>
                <a:lnTo>
                  <a:pt x="3131855" y="387212"/>
                </a:lnTo>
                <a:lnTo>
                  <a:pt x="3131855"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3178043" y="4904720"/>
            <a:ext cx="1066105" cy="10661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id="12" name="TextBox 12"/>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13" name="Freeform 13"/>
          <p:cNvSpPr/>
          <p:nvPr/>
        </p:nvSpPr>
        <p:spPr>
          <a:xfrm>
            <a:off x="3367827" y="5145682"/>
            <a:ext cx="686539" cy="584182"/>
          </a:xfrm>
          <a:custGeom>
            <a:avLst/>
            <a:gdLst/>
            <a:ahLst/>
            <a:cxnLst/>
            <a:rect l="l" t="t" r="r" b="b"/>
            <a:pathLst>
              <a:path w="686539" h="584182">
                <a:moveTo>
                  <a:pt x="0" y="0"/>
                </a:moveTo>
                <a:lnTo>
                  <a:pt x="686538" y="0"/>
                </a:lnTo>
                <a:lnTo>
                  <a:pt x="686538" y="584182"/>
                </a:lnTo>
                <a:lnTo>
                  <a:pt x="0" y="584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3178043" y="2639921"/>
            <a:ext cx="1066105" cy="10661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id="16" name="TextBox 16"/>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17" name="Freeform 17"/>
          <p:cNvSpPr/>
          <p:nvPr/>
        </p:nvSpPr>
        <p:spPr>
          <a:xfrm>
            <a:off x="3373848" y="2930856"/>
            <a:ext cx="674495" cy="506485"/>
          </a:xfrm>
          <a:custGeom>
            <a:avLst/>
            <a:gdLst/>
            <a:ahLst/>
            <a:cxnLst/>
            <a:rect l="l" t="t" r="r" b="b"/>
            <a:pathLst>
              <a:path w="674495" h="506485">
                <a:moveTo>
                  <a:pt x="0" y="0"/>
                </a:moveTo>
                <a:lnTo>
                  <a:pt x="674496" y="0"/>
                </a:lnTo>
                <a:lnTo>
                  <a:pt x="674496" y="506485"/>
                </a:lnTo>
                <a:lnTo>
                  <a:pt x="0" y="5064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8" name="Group 18"/>
          <p:cNvGrpSpPr/>
          <p:nvPr/>
        </p:nvGrpSpPr>
        <p:grpSpPr>
          <a:xfrm>
            <a:off x="3178043" y="7170975"/>
            <a:ext cx="1066105" cy="10661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id="20" name="TextBox 20"/>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21" name="Freeform 21"/>
          <p:cNvSpPr/>
          <p:nvPr/>
        </p:nvSpPr>
        <p:spPr>
          <a:xfrm>
            <a:off x="3464631" y="7415477"/>
            <a:ext cx="492930" cy="682901"/>
          </a:xfrm>
          <a:custGeom>
            <a:avLst/>
            <a:gdLst/>
            <a:ahLst/>
            <a:cxnLst/>
            <a:rect l="l" t="t" r="r" b="b"/>
            <a:pathLst>
              <a:path w="492930" h="682901">
                <a:moveTo>
                  <a:pt x="0" y="0"/>
                </a:moveTo>
                <a:lnTo>
                  <a:pt x="492930" y="0"/>
                </a:lnTo>
                <a:lnTo>
                  <a:pt x="492930" y="682901"/>
                </a:lnTo>
                <a:lnTo>
                  <a:pt x="0" y="6829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4592187" y="2794921"/>
            <a:ext cx="1367954" cy="378053"/>
          </a:xfrm>
          <a:custGeom>
            <a:avLst/>
            <a:gdLst/>
            <a:ahLst/>
            <a:cxnLst/>
            <a:rect l="l" t="t" r="r" b="b"/>
            <a:pathLst>
              <a:path w="1367954" h="378053">
                <a:moveTo>
                  <a:pt x="0" y="0"/>
                </a:moveTo>
                <a:lnTo>
                  <a:pt x="1367954" y="0"/>
                </a:lnTo>
                <a:lnTo>
                  <a:pt x="1367954" y="378053"/>
                </a:lnTo>
                <a:lnTo>
                  <a:pt x="0" y="3780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Freeform 23"/>
          <p:cNvSpPr/>
          <p:nvPr/>
        </p:nvSpPr>
        <p:spPr>
          <a:xfrm>
            <a:off x="4592187" y="7333736"/>
            <a:ext cx="4043515" cy="499925"/>
          </a:xfrm>
          <a:custGeom>
            <a:avLst/>
            <a:gdLst/>
            <a:ahLst/>
            <a:cxnLst/>
            <a:rect l="l" t="t" r="r" b="b"/>
            <a:pathLst>
              <a:path w="4043515" h="499925">
                <a:moveTo>
                  <a:pt x="0" y="0"/>
                </a:moveTo>
                <a:lnTo>
                  <a:pt x="4043515" y="0"/>
                </a:lnTo>
                <a:lnTo>
                  <a:pt x="4043515" y="499926"/>
                </a:lnTo>
                <a:lnTo>
                  <a:pt x="0" y="499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117286">
            <a:off x="12481505" y="1156774"/>
            <a:ext cx="3828638" cy="4509103"/>
          </a:xfrm>
          <a:custGeom>
            <a:avLst/>
            <a:gdLst/>
            <a:ahLst/>
            <a:cxnLst/>
            <a:rect l="l" t="t" r="r" b="b"/>
            <a:pathLst>
              <a:path w="3828638" h="4509103">
                <a:moveTo>
                  <a:pt x="0" y="0"/>
                </a:moveTo>
                <a:lnTo>
                  <a:pt x="3828638" y="0"/>
                </a:lnTo>
                <a:lnTo>
                  <a:pt x="3828638" y="4509103"/>
                </a:lnTo>
                <a:lnTo>
                  <a:pt x="0" y="45091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a:off x="2225464" y="239562"/>
            <a:ext cx="1239167" cy="11896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6" name="TextBox 26"/>
          <p:cNvSpPr txBox="1"/>
          <p:nvPr/>
        </p:nvSpPr>
        <p:spPr>
          <a:xfrm>
            <a:off x="3178043" y="1305337"/>
            <a:ext cx="8894674" cy="1141338"/>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ea typeface="Carelia"/>
                <a:cs typeface="Carelia"/>
                <a:sym typeface="Carelia"/>
              </a:rPr>
              <a:t>Definition</a:t>
            </a:r>
          </a:p>
        </p:txBody>
      </p:sp>
      <p:sp>
        <p:nvSpPr>
          <p:cNvPr id="27" name="TextBox 27"/>
          <p:cNvSpPr txBox="1"/>
          <p:nvPr/>
        </p:nvSpPr>
        <p:spPr>
          <a:xfrm>
            <a:off x="4592187" y="2587308"/>
            <a:ext cx="2799213" cy="493084"/>
          </a:xfrm>
          <a:prstGeom prst="rect">
            <a:avLst/>
          </a:prstGeom>
        </p:spPr>
        <p:txBody>
          <a:bodyPr wrap="square" lIns="0" tIns="0" rIns="0" bIns="0" rtlCol="0" anchor="t">
            <a:spAutoFit/>
          </a:bodyPr>
          <a:lstStyle/>
          <a:p>
            <a:pPr algn="l">
              <a:lnSpc>
                <a:spcPts val="4034"/>
              </a:lnSpc>
            </a:pPr>
            <a:r>
              <a:rPr lang="en-IN" sz="2400" b="1" dirty="0"/>
              <a:t>Technical Definition</a:t>
            </a:r>
            <a:r>
              <a:rPr lang="en-IN" sz="3200" dirty="0"/>
              <a:t>:</a:t>
            </a:r>
            <a:r>
              <a:rPr lang="en-US" sz="2881" dirty="0">
                <a:solidFill>
                  <a:srgbClr val="01070A"/>
                </a:solidFill>
                <a:latin typeface="Dosis Medium"/>
                <a:ea typeface="Dosis Medium"/>
                <a:cs typeface="Dosis Medium"/>
                <a:sym typeface="Dosis Medium"/>
              </a:rPr>
              <a:t> </a:t>
            </a:r>
          </a:p>
        </p:txBody>
      </p:sp>
      <p:sp>
        <p:nvSpPr>
          <p:cNvPr id="28" name="TextBox 28"/>
          <p:cNvSpPr txBox="1"/>
          <p:nvPr/>
        </p:nvSpPr>
        <p:spPr>
          <a:xfrm>
            <a:off x="4592187" y="3183319"/>
            <a:ext cx="6696355" cy="1822165"/>
          </a:xfrm>
          <a:prstGeom prst="rect">
            <a:avLst/>
          </a:prstGeom>
        </p:spPr>
        <p:txBody>
          <a:bodyPr lIns="0" tIns="0" rIns="0" bIns="0" rtlCol="0" anchor="t">
            <a:spAutoFit/>
          </a:bodyPr>
          <a:lstStyle/>
          <a:p>
            <a:pPr marL="363237" lvl="1" indent="-181618" algn="l">
              <a:lnSpc>
                <a:spcPts val="2355"/>
              </a:lnSpc>
              <a:buFont typeface="Arial"/>
              <a:buChar char="•"/>
            </a:pPr>
            <a:r>
              <a:rPr lang="en-US" sz="1600" b="1" dirty="0"/>
              <a:t>Blockchain</a:t>
            </a:r>
            <a:r>
              <a:rPr lang="en-US" sz="1600" dirty="0"/>
              <a:t> is a chain of blocks, where each block contains a set of transactions or data. These blocks are linked together using cryptographic hashes, ensuring that once data is recorded, it is immutable (cannot be changed or deleted). Each block contains a timestamp, a reference to the previous block (through a hash), and transaction data, forming a secure and transparent record.</a:t>
            </a:r>
            <a:r>
              <a:rPr lang="en-US" u="none" strike="noStrike" dirty="0">
                <a:solidFill>
                  <a:srgbClr val="01070A"/>
                </a:solidFill>
                <a:latin typeface="Dosis"/>
                <a:ea typeface="Dosis"/>
                <a:cs typeface="Dosis"/>
                <a:sym typeface="Dosis"/>
              </a:rPr>
              <a:t>.</a:t>
            </a:r>
          </a:p>
        </p:txBody>
      </p:sp>
      <p:sp>
        <p:nvSpPr>
          <p:cNvPr id="29" name="TextBox 29"/>
          <p:cNvSpPr txBox="1"/>
          <p:nvPr/>
        </p:nvSpPr>
        <p:spPr>
          <a:xfrm>
            <a:off x="4608398" y="4903491"/>
            <a:ext cx="3348178" cy="980846"/>
          </a:xfrm>
          <a:prstGeom prst="rect">
            <a:avLst/>
          </a:prstGeom>
        </p:spPr>
        <p:txBody>
          <a:bodyPr lIns="0" tIns="0" rIns="0" bIns="0" rtlCol="0" anchor="t">
            <a:spAutoFit/>
          </a:bodyPr>
          <a:lstStyle/>
          <a:p>
            <a:pPr>
              <a:lnSpc>
                <a:spcPts val="4034"/>
              </a:lnSpc>
            </a:pPr>
            <a:r>
              <a:rPr lang="en-IN" sz="2400" b="1" dirty="0"/>
              <a:t>Business Definition:</a:t>
            </a:r>
          </a:p>
          <a:p>
            <a:pPr algn="l">
              <a:lnSpc>
                <a:spcPts val="4034"/>
              </a:lnSpc>
            </a:pPr>
            <a:endParaRPr lang="en-US" sz="2800" dirty="0">
              <a:solidFill>
                <a:srgbClr val="01070A"/>
              </a:solidFill>
              <a:latin typeface="Dosis Medium"/>
              <a:ea typeface="Dosis Medium"/>
              <a:cs typeface="Dosis Medium"/>
              <a:sym typeface="Dosis Medium"/>
            </a:endParaRPr>
          </a:p>
        </p:txBody>
      </p:sp>
      <p:sp>
        <p:nvSpPr>
          <p:cNvPr id="30" name="TextBox 30"/>
          <p:cNvSpPr txBox="1"/>
          <p:nvPr/>
        </p:nvSpPr>
        <p:spPr>
          <a:xfrm>
            <a:off x="4592187" y="5394434"/>
            <a:ext cx="6696355" cy="1514902"/>
          </a:xfrm>
          <a:prstGeom prst="rect">
            <a:avLst/>
          </a:prstGeom>
        </p:spPr>
        <p:txBody>
          <a:bodyPr lIns="0" tIns="0" rIns="0" bIns="0" rtlCol="0" anchor="t">
            <a:spAutoFit/>
          </a:bodyPr>
          <a:lstStyle/>
          <a:p>
            <a:pPr marL="363237" lvl="1" indent="-181618" algn="l">
              <a:lnSpc>
                <a:spcPts val="2355"/>
              </a:lnSpc>
              <a:buFont typeface="Arial"/>
              <a:buChar char="•"/>
            </a:pPr>
            <a:r>
              <a:rPr lang="en-US" sz="1600" b="1" dirty="0"/>
              <a:t>Blockchain</a:t>
            </a:r>
            <a:r>
              <a:rPr lang="en-US" sz="1600" dirty="0"/>
              <a:t> is a technology that enables the creation of a secure and transparent digital ledger for transactions. It is particularly valuable for industries like finance, supply chain, and healthcare, where trust, security, and transparency are critical. Blockchain can streamline processes, reduce costs, and eliminate the need for intermediaries.</a:t>
            </a:r>
            <a:r>
              <a:rPr lang="en-US" sz="1682" u="none" strike="noStrike" dirty="0">
                <a:solidFill>
                  <a:srgbClr val="01070A"/>
                </a:solidFill>
                <a:latin typeface="Dosis"/>
                <a:ea typeface="Dosis"/>
                <a:cs typeface="Dosis"/>
                <a:sym typeface="Dosis"/>
              </a:rPr>
              <a:t>.</a:t>
            </a:r>
          </a:p>
        </p:txBody>
      </p:sp>
      <p:sp>
        <p:nvSpPr>
          <p:cNvPr id="31" name="TextBox 31"/>
          <p:cNvSpPr txBox="1"/>
          <p:nvPr/>
        </p:nvSpPr>
        <p:spPr>
          <a:xfrm>
            <a:off x="4592187" y="7199550"/>
            <a:ext cx="4343927" cy="476541"/>
          </a:xfrm>
          <a:prstGeom prst="rect">
            <a:avLst/>
          </a:prstGeom>
        </p:spPr>
        <p:txBody>
          <a:bodyPr lIns="0" tIns="0" rIns="0" bIns="0" rtlCol="0" anchor="t">
            <a:spAutoFit/>
          </a:bodyPr>
          <a:lstStyle/>
          <a:p>
            <a:pPr algn="l">
              <a:lnSpc>
                <a:spcPts val="4034"/>
              </a:lnSpc>
            </a:pPr>
            <a:r>
              <a:rPr lang="en-IN" sz="2400" b="1" dirty="0"/>
              <a:t>Cryptocurrency Definition</a:t>
            </a:r>
            <a:r>
              <a:rPr lang="en-IN" sz="2400" dirty="0"/>
              <a:t>:</a:t>
            </a:r>
            <a:endParaRPr lang="en-US" sz="2400" dirty="0">
              <a:solidFill>
                <a:srgbClr val="01070A"/>
              </a:solidFill>
              <a:latin typeface="Dosis Medium"/>
              <a:ea typeface="Dosis Medium"/>
              <a:cs typeface="Dosis Medium"/>
              <a:sym typeface="Dosis Medium"/>
            </a:endParaRPr>
          </a:p>
        </p:txBody>
      </p:sp>
      <p:sp>
        <p:nvSpPr>
          <p:cNvPr id="32" name="TextBox 32"/>
          <p:cNvSpPr txBox="1"/>
          <p:nvPr/>
        </p:nvSpPr>
        <p:spPr>
          <a:xfrm>
            <a:off x="4592187" y="7795562"/>
            <a:ext cx="5989198" cy="1206612"/>
          </a:xfrm>
          <a:prstGeom prst="rect">
            <a:avLst/>
          </a:prstGeom>
        </p:spPr>
        <p:txBody>
          <a:bodyPr lIns="0" tIns="0" rIns="0" bIns="0" rtlCol="0" anchor="t">
            <a:spAutoFit/>
          </a:bodyPr>
          <a:lstStyle/>
          <a:p>
            <a:pPr marL="363237" lvl="1" indent="-181618" algn="l">
              <a:lnSpc>
                <a:spcPts val="2355"/>
              </a:lnSpc>
              <a:buFont typeface="Arial"/>
              <a:buChar char="•"/>
            </a:pPr>
            <a:r>
              <a:rPr lang="en-US" sz="1600" b="1" dirty="0"/>
              <a:t>Blockchain</a:t>
            </a:r>
            <a:r>
              <a:rPr lang="en-US" sz="1600" dirty="0"/>
              <a:t> is the underlying technology behind cryptocurrencies like Bitcoin and Ethereum. It ensures that digital currencies can be transferred directly between parties without the need for a central authority like a bank</a:t>
            </a:r>
            <a:endParaRPr lang="en-US" sz="1682" u="none" strike="noStrike" dirty="0">
              <a:solidFill>
                <a:srgbClr val="01070A"/>
              </a:solidFill>
              <a:latin typeface="Dosis"/>
              <a:ea typeface="Dosis"/>
              <a:cs typeface="Dosis"/>
              <a:sym typeface="Dosi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5227885" y="1162717"/>
            <a:ext cx="7832231" cy="859210"/>
          </a:xfrm>
          <a:prstGeom prst="rect">
            <a:avLst/>
          </a:prstGeom>
        </p:spPr>
        <p:txBody>
          <a:bodyPr lIns="0" tIns="0" rIns="0" bIns="0" rtlCol="0" anchor="t">
            <a:spAutoFit/>
          </a:bodyPr>
          <a:lstStyle/>
          <a:p>
            <a:pPr marL="0" lvl="0" indent="0" algn="ctr">
              <a:lnSpc>
                <a:spcPts val="6732"/>
              </a:lnSpc>
              <a:spcBef>
                <a:spcPct val="0"/>
              </a:spcBef>
            </a:pPr>
            <a:r>
              <a:rPr lang="en-US" sz="4808" dirty="0">
                <a:solidFill>
                  <a:srgbClr val="01070A"/>
                </a:solidFill>
                <a:latin typeface="Carelia"/>
                <a:ea typeface="Carelia"/>
                <a:cs typeface="Carelia"/>
                <a:sym typeface="Carelia"/>
              </a:rPr>
              <a:t>Key points</a:t>
            </a:r>
          </a:p>
        </p:txBody>
      </p:sp>
      <p:grpSp>
        <p:nvGrpSpPr>
          <p:cNvPr id="4" name="Group 4"/>
          <p:cNvGrpSpPr/>
          <p:nvPr/>
        </p:nvGrpSpPr>
        <p:grpSpPr>
          <a:xfrm rot="93123">
            <a:off x="1897558" y="3281266"/>
            <a:ext cx="3283874" cy="5122453"/>
            <a:chOff x="0" y="0"/>
            <a:chExt cx="1006794" cy="1570479"/>
          </a:xfrm>
        </p:grpSpPr>
        <p:sp>
          <p:nvSpPr>
            <p:cNvPr id="5" name="Freeform 5"/>
            <p:cNvSpPr/>
            <p:nvPr/>
          </p:nvSpPr>
          <p:spPr>
            <a:xfrm>
              <a:off x="0" y="0"/>
              <a:ext cx="1006794" cy="1570479"/>
            </a:xfrm>
            <a:custGeom>
              <a:avLst/>
              <a:gdLst/>
              <a:ahLst/>
              <a:cxnLst/>
              <a:rect l="l" t="t" r="r" b="b"/>
              <a:pathLst>
                <a:path w="1006794" h="1570479">
                  <a:moveTo>
                    <a:pt x="16503" y="0"/>
                  </a:moveTo>
                  <a:lnTo>
                    <a:pt x="990291" y="0"/>
                  </a:lnTo>
                  <a:cubicBezTo>
                    <a:pt x="999405" y="0"/>
                    <a:pt x="1006794" y="7389"/>
                    <a:pt x="1006794" y="16503"/>
                  </a:cubicBezTo>
                  <a:lnTo>
                    <a:pt x="1006794" y="1553976"/>
                  </a:lnTo>
                  <a:cubicBezTo>
                    <a:pt x="1006794" y="1563090"/>
                    <a:pt x="999405" y="1570479"/>
                    <a:pt x="990291" y="1570479"/>
                  </a:cubicBezTo>
                  <a:lnTo>
                    <a:pt x="16503" y="1570479"/>
                  </a:lnTo>
                  <a:cubicBezTo>
                    <a:pt x="7389" y="1570479"/>
                    <a:pt x="0" y="1563090"/>
                    <a:pt x="0" y="1553976"/>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sp>
        <p:sp>
          <p:nvSpPr>
            <p:cNvPr id="6" name="TextBox 6"/>
            <p:cNvSpPr txBox="1"/>
            <p:nvPr/>
          </p:nvSpPr>
          <p:spPr>
            <a:xfrm>
              <a:off x="0" y="-47625"/>
              <a:ext cx="1006794" cy="161810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7" name="Group 7"/>
          <p:cNvGrpSpPr/>
          <p:nvPr/>
        </p:nvGrpSpPr>
        <p:grpSpPr>
          <a:xfrm>
            <a:off x="1795706" y="3150740"/>
            <a:ext cx="3283874" cy="5202453"/>
            <a:chOff x="0" y="0"/>
            <a:chExt cx="1006794" cy="1595006"/>
          </a:xfrm>
        </p:grpSpPr>
        <p:sp>
          <p:nvSpPr>
            <p:cNvPr id="8" name="Freeform 8"/>
            <p:cNvSpPr/>
            <p:nvPr/>
          </p:nvSpPr>
          <p:spPr>
            <a:xfrm>
              <a:off x="0" y="0"/>
              <a:ext cx="1006794" cy="1595006"/>
            </a:xfrm>
            <a:custGeom>
              <a:avLst/>
              <a:gdLst/>
              <a:ahLst/>
              <a:cxnLst/>
              <a:rect l="l" t="t" r="r" b="b"/>
              <a:pathLst>
                <a:path w="1006794" h="1595006">
                  <a:moveTo>
                    <a:pt x="25933" y="0"/>
                  </a:moveTo>
                  <a:lnTo>
                    <a:pt x="980861" y="0"/>
                  </a:lnTo>
                  <a:cubicBezTo>
                    <a:pt x="987739" y="0"/>
                    <a:pt x="994335" y="2732"/>
                    <a:pt x="999198" y="7596"/>
                  </a:cubicBezTo>
                  <a:cubicBezTo>
                    <a:pt x="1004062" y="12459"/>
                    <a:pt x="1006794" y="19055"/>
                    <a:pt x="1006794" y="25933"/>
                  </a:cubicBezTo>
                  <a:lnTo>
                    <a:pt x="1006794" y="1569073"/>
                  </a:lnTo>
                  <a:cubicBezTo>
                    <a:pt x="1006794" y="1575951"/>
                    <a:pt x="1004062" y="1582547"/>
                    <a:pt x="999198" y="1587410"/>
                  </a:cubicBezTo>
                  <a:cubicBezTo>
                    <a:pt x="994335" y="1592274"/>
                    <a:pt x="987739" y="1595006"/>
                    <a:pt x="980861" y="1595006"/>
                  </a:cubicBezTo>
                  <a:lnTo>
                    <a:pt x="25933" y="1595006"/>
                  </a:lnTo>
                  <a:cubicBezTo>
                    <a:pt x="19055" y="1595006"/>
                    <a:pt x="12459" y="1592274"/>
                    <a:pt x="7596" y="1587410"/>
                  </a:cubicBezTo>
                  <a:cubicBezTo>
                    <a:pt x="2732" y="1582547"/>
                    <a:pt x="0" y="1575951"/>
                    <a:pt x="0" y="1569073"/>
                  </a:cubicBezTo>
                  <a:lnTo>
                    <a:pt x="0" y="25933"/>
                  </a:lnTo>
                  <a:cubicBezTo>
                    <a:pt x="0" y="19055"/>
                    <a:pt x="2732" y="12459"/>
                    <a:pt x="7596" y="7596"/>
                  </a:cubicBezTo>
                  <a:cubicBezTo>
                    <a:pt x="12459" y="2732"/>
                    <a:pt x="19055" y="0"/>
                    <a:pt x="25933" y="0"/>
                  </a:cubicBezTo>
                  <a:close/>
                </a:path>
              </a:pathLst>
            </a:custGeom>
            <a:solidFill>
              <a:srgbClr val="FFFFFF"/>
            </a:solidFill>
            <a:ln w="19050" cap="sq">
              <a:solidFill>
                <a:srgbClr val="000000"/>
              </a:solidFill>
              <a:prstDash val="solid"/>
              <a:miter/>
            </a:ln>
          </p:spPr>
        </p:sp>
        <p:sp>
          <p:nvSpPr>
            <p:cNvPr id="9" name="TextBox 9"/>
            <p:cNvSpPr txBox="1"/>
            <p:nvPr/>
          </p:nvSpPr>
          <p:spPr>
            <a:xfrm>
              <a:off x="0" y="-47625"/>
              <a:ext cx="1006794" cy="1642631"/>
            </a:xfrm>
            <a:prstGeom prst="rect">
              <a:avLst/>
            </a:prstGeom>
          </p:spPr>
          <p:txBody>
            <a:bodyPr lIns="50800" tIns="50800" rIns="50800" bIns="50800" rtlCol="0" anchor="ctr"/>
            <a:lstStyle/>
            <a:p>
              <a:pPr algn="ctr">
                <a:lnSpc>
                  <a:spcPts val="3210"/>
                </a:lnSpc>
              </a:pPr>
              <a:endParaRPr/>
            </a:p>
          </p:txBody>
        </p:sp>
      </p:grpSp>
      <p:sp>
        <p:nvSpPr>
          <p:cNvPr id="10" name="Freeform 10"/>
          <p:cNvSpPr/>
          <p:nvPr/>
        </p:nvSpPr>
        <p:spPr>
          <a:xfrm rot="-78655">
            <a:off x="2561380" y="2956369"/>
            <a:ext cx="1752527" cy="388742"/>
          </a:xfrm>
          <a:custGeom>
            <a:avLst/>
            <a:gdLst/>
            <a:ahLst/>
            <a:cxnLst/>
            <a:rect l="l" t="t" r="r" b="b"/>
            <a:pathLst>
              <a:path w="1752527" h="388742">
                <a:moveTo>
                  <a:pt x="0" y="0"/>
                </a:moveTo>
                <a:lnTo>
                  <a:pt x="1752527" y="0"/>
                </a:lnTo>
                <a:lnTo>
                  <a:pt x="1752527" y="388742"/>
                </a:lnTo>
                <a:lnTo>
                  <a:pt x="0" y="388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6921065" y="5954336"/>
            <a:ext cx="3117981" cy="3106643"/>
          </a:xfrm>
          <a:custGeom>
            <a:avLst/>
            <a:gdLst/>
            <a:ahLst/>
            <a:cxnLst/>
            <a:rect l="l" t="t" r="r" b="b"/>
            <a:pathLst>
              <a:path w="3117981" h="3106643">
                <a:moveTo>
                  <a:pt x="0" y="0"/>
                </a:moveTo>
                <a:lnTo>
                  <a:pt x="3117981" y="0"/>
                </a:lnTo>
                <a:lnTo>
                  <a:pt x="3117981" y="3106643"/>
                </a:lnTo>
                <a:lnTo>
                  <a:pt x="0" y="3106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8024394" y="2507726"/>
            <a:ext cx="2815734" cy="3212974"/>
          </a:xfrm>
          <a:custGeom>
            <a:avLst/>
            <a:gdLst/>
            <a:ahLst/>
            <a:cxnLst/>
            <a:rect l="l" t="t" r="r" b="b"/>
            <a:pathLst>
              <a:path w="2815734" h="3212974">
                <a:moveTo>
                  <a:pt x="0" y="0"/>
                </a:moveTo>
                <a:lnTo>
                  <a:pt x="2815734" y="0"/>
                </a:lnTo>
                <a:lnTo>
                  <a:pt x="2815734" y="3212974"/>
                </a:lnTo>
                <a:lnTo>
                  <a:pt x="0" y="32129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999048">
            <a:off x="5406865" y="3934666"/>
            <a:ext cx="2287365" cy="777704"/>
          </a:xfrm>
          <a:custGeom>
            <a:avLst/>
            <a:gdLst/>
            <a:ahLst/>
            <a:cxnLst/>
            <a:rect l="l" t="t" r="r" b="b"/>
            <a:pathLst>
              <a:path w="2287365" h="777704">
                <a:moveTo>
                  <a:pt x="0" y="0"/>
                </a:moveTo>
                <a:lnTo>
                  <a:pt x="2287364" y="0"/>
                </a:lnTo>
                <a:lnTo>
                  <a:pt x="2287364" y="777704"/>
                </a:lnTo>
                <a:lnTo>
                  <a:pt x="0" y="7777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2843482">
            <a:off x="5166969" y="6013813"/>
            <a:ext cx="2287365" cy="777704"/>
          </a:xfrm>
          <a:custGeom>
            <a:avLst/>
            <a:gdLst/>
            <a:ahLst/>
            <a:cxnLst/>
            <a:rect l="l" t="t" r="r" b="b"/>
            <a:pathLst>
              <a:path w="2287365" h="777704">
                <a:moveTo>
                  <a:pt x="0" y="0"/>
                </a:moveTo>
                <a:lnTo>
                  <a:pt x="2287365" y="0"/>
                </a:lnTo>
                <a:lnTo>
                  <a:pt x="2287365" y="777704"/>
                </a:lnTo>
                <a:lnTo>
                  <a:pt x="0" y="7777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0039046" y="6481400"/>
            <a:ext cx="1894813" cy="299725"/>
          </a:xfrm>
          <a:custGeom>
            <a:avLst/>
            <a:gdLst/>
            <a:ahLst/>
            <a:cxnLst/>
            <a:rect l="l" t="t" r="r" b="b"/>
            <a:pathLst>
              <a:path w="1894813" h="299725">
                <a:moveTo>
                  <a:pt x="0" y="0"/>
                </a:moveTo>
                <a:lnTo>
                  <a:pt x="1894813" y="0"/>
                </a:lnTo>
                <a:lnTo>
                  <a:pt x="1894813" y="299725"/>
                </a:lnTo>
                <a:lnTo>
                  <a:pt x="0" y="2997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rot="234807">
            <a:off x="9911006" y="8179645"/>
            <a:ext cx="1894813" cy="299725"/>
          </a:xfrm>
          <a:custGeom>
            <a:avLst/>
            <a:gdLst/>
            <a:ahLst/>
            <a:cxnLst/>
            <a:rect l="l" t="t" r="r" b="b"/>
            <a:pathLst>
              <a:path w="1894813" h="299725">
                <a:moveTo>
                  <a:pt x="0" y="0"/>
                </a:moveTo>
                <a:lnTo>
                  <a:pt x="1894813" y="0"/>
                </a:lnTo>
                <a:lnTo>
                  <a:pt x="1894813" y="299725"/>
                </a:lnTo>
                <a:lnTo>
                  <a:pt x="0" y="2997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7" name="Group 17"/>
          <p:cNvGrpSpPr/>
          <p:nvPr/>
        </p:nvGrpSpPr>
        <p:grpSpPr>
          <a:xfrm>
            <a:off x="12185185" y="6076880"/>
            <a:ext cx="4013534" cy="1430778"/>
            <a:chOff x="0" y="0"/>
            <a:chExt cx="1230498" cy="438658"/>
          </a:xfrm>
        </p:grpSpPr>
        <p:sp>
          <p:nvSpPr>
            <p:cNvPr id="18" name="Freeform 18"/>
            <p:cNvSpPr/>
            <p:nvPr/>
          </p:nvSpPr>
          <p:spPr>
            <a:xfrm>
              <a:off x="0" y="0"/>
              <a:ext cx="1230498" cy="438658"/>
            </a:xfrm>
            <a:custGeom>
              <a:avLst/>
              <a:gdLst/>
              <a:ahLst/>
              <a:cxnLst/>
              <a:rect l="l" t="t" r="r" b="b"/>
              <a:pathLst>
                <a:path w="1230498" h="438658">
                  <a:moveTo>
                    <a:pt x="3858" y="0"/>
                  </a:moveTo>
                  <a:lnTo>
                    <a:pt x="1226641" y="0"/>
                  </a:lnTo>
                  <a:cubicBezTo>
                    <a:pt x="1227664" y="0"/>
                    <a:pt x="1228645" y="406"/>
                    <a:pt x="1229368" y="1130"/>
                  </a:cubicBezTo>
                  <a:cubicBezTo>
                    <a:pt x="1230092" y="1853"/>
                    <a:pt x="1230498" y="2835"/>
                    <a:pt x="1230498" y="3858"/>
                  </a:cubicBezTo>
                  <a:lnTo>
                    <a:pt x="1230498" y="434800"/>
                  </a:lnTo>
                  <a:cubicBezTo>
                    <a:pt x="1230498" y="436931"/>
                    <a:pt x="1228771" y="438658"/>
                    <a:pt x="1226641" y="438658"/>
                  </a:cubicBezTo>
                  <a:lnTo>
                    <a:pt x="3858" y="438658"/>
                  </a:lnTo>
                  <a:cubicBezTo>
                    <a:pt x="2835" y="438658"/>
                    <a:pt x="1853" y="438252"/>
                    <a:pt x="1130" y="437528"/>
                  </a:cubicBezTo>
                  <a:cubicBezTo>
                    <a:pt x="406" y="436805"/>
                    <a:pt x="0" y="435824"/>
                    <a:pt x="0" y="434800"/>
                  </a:cubicBezTo>
                  <a:lnTo>
                    <a:pt x="0" y="3858"/>
                  </a:lnTo>
                  <a:cubicBezTo>
                    <a:pt x="0" y="1727"/>
                    <a:pt x="1727" y="0"/>
                    <a:pt x="3858" y="0"/>
                  </a:cubicBezTo>
                  <a:close/>
                </a:path>
              </a:pathLst>
            </a:custGeom>
            <a:solidFill>
              <a:srgbClr val="FFFFFF"/>
            </a:solidFill>
            <a:ln w="19050" cap="sq">
              <a:solidFill>
                <a:srgbClr val="000000"/>
              </a:solidFill>
              <a:prstDash val="solid"/>
              <a:miter/>
            </a:ln>
          </p:spPr>
        </p:sp>
        <p:sp>
          <p:nvSpPr>
            <p:cNvPr id="19" name="TextBox 19"/>
            <p:cNvSpPr txBox="1"/>
            <p:nvPr/>
          </p:nvSpPr>
          <p:spPr>
            <a:xfrm>
              <a:off x="0" y="-47625"/>
              <a:ext cx="1230498" cy="486283"/>
            </a:xfrm>
            <a:prstGeom prst="rect">
              <a:avLst/>
            </a:prstGeom>
          </p:spPr>
          <p:txBody>
            <a:bodyPr lIns="50800" tIns="50800" rIns="50800" bIns="50800" rtlCol="0" anchor="ctr"/>
            <a:lstStyle/>
            <a:p>
              <a:pPr algn="ctr">
                <a:lnSpc>
                  <a:spcPts val="3210"/>
                </a:lnSpc>
              </a:pPr>
              <a:endParaRPr/>
            </a:p>
          </p:txBody>
        </p:sp>
      </p:grpSp>
      <p:sp>
        <p:nvSpPr>
          <p:cNvPr id="20" name="Freeform 20"/>
          <p:cNvSpPr/>
          <p:nvPr/>
        </p:nvSpPr>
        <p:spPr>
          <a:xfrm>
            <a:off x="15352580" y="6022319"/>
            <a:ext cx="585624" cy="813367"/>
          </a:xfrm>
          <a:custGeom>
            <a:avLst/>
            <a:gdLst/>
            <a:ahLst/>
            <a:cxnLst/>
            <a:rect l="l" t="t" r="r" b="b"/>
            <a:pathLst>
              <a:path w="585624" h="813367">
                <a:moveTo>
                  <a:pt x="0" y="0"/>
                </a:moveTo>
                <a:lnTo>
                  <a:pt x="585624" y="0"/>
                </a:lnTo>
                <a:lnTo>
                  <a:pt x="585624" y="813367"/>
                </a:lnTo>
                <a:lnTo>
                  <a:pt x="0" y="8133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1" name="Group 21"/>
          <p:cNvGrpSpPr/>
          <p:nvPr/>
        </p:nvGrpSpPr>
        <p:grpSpPr>
          <a:xfrm>
            <a:off x="12098352" y="7827522"/>
            <a:ext cx="4013534" cy="1430778"/>
            <a:chOff x="0" y="0"/>
            <a:chExt cx="1230498" cy="438658"/>
          </a:xfrm>
        </p:grpSpPr>
        <p:sp>
          <p:nvSpPr>
            <p:cNvPr id="22" name="Freeform 22"/>
            <p:cNvSpPr/>
            <p:nvPr/>
          </p:nvSpPr>
          <p:spPr>
            <a:xfrm>
              <a:off x="0" y="0"/>
              <a:ext cx="1230498" cy="438658"/>
            </a:xfrm>
            <a:custGeom>
              <a:avLst/>
              <a:gdLst/>
              <a:ahLst/>
              <a:cxnLst/>
              <a:rect l="l" t="t" r="r" b="b"/>
              <a:pathLst>
                <a:path w="1230498" h="438658">
                  <a:moveTo>
                    <a:pt x="3858" y="0"/>
                  </a:moveTo>
                  <a:lnTo>
                    <a:pt x="1226641" y="0"/>
                  </a:lnTo>
                  <a:cubicBezTo>
                    <a:pt x="1227664" y="0"/>
                    <a:pt x="1228645" y="406"/>
                    <a:pt x="1229368" y="1130"/>
                  </a:cubicBezTo>
                  <a:cubicBezTo>
                    <a:pt x="1230092" y="1853"/>
                    <a:pt x="1230498" y="2835"/>
                    <a:pt x="1230498" y="3858"/>
                  </a:cubicBezTo>
                  <a:lnTo>
                    <a:pt x="1230498" y="434800"/>
                  </a:lnTo>
                  <a:cubicBezTo>
                    <a:pt x="1230498" y="436931"/>
                    <a:pt x="1228771" y="438658"/>
                    <a:pt x="1226641" y="438658"/>
                  </a:cubicBezTo>
                  <a:lnTo>
                    <a:pt x="3858" y="438658"/>
                  </a:lnTo>
                  <a:cubicBezTo>
                    <a:pt x="2835" y="438658"/>
                    <a:pt x="1853" y="438252"/>
                    <a:pt x="1130" y="437528"/>
                  </a:cubicBezTo>
                  <a:cubicBezTo>
                    <a:pt x="406" y="436805"/>
                    <a:pt x="0" y="435824"/>
                    <a:pt x="0" y="434800"/>
                  </a:cubicBezTo>
                  <a:lnTo>
                    <a:pt x="0" y="3858"/>
                  </a:lnTo>
                  <a:cubicBezTo>
                    <a:pt x="0" y="1727"/>
                    <a:pt x="1727" y="0"/>
                    <a:pt x="3858" y="0"/>
                  </a:cubicBezTo>
                  <a:close/>
                </a:path>
              </a:pathLst>
            </a:custGeom>
            <a:solidFill>
              <a:srgbClr val="FFFFFF"/>
            </a:solidFill>
            <a:ln w="19050" cap="sq">
              <a:solidFill>
                <a:srgbClr val="000000"/>
              </a:solidFill>
              <a:prstDash val="solid"/>
              <a:miter/>
            </a:ln>
          </p:spPr>
        </p:sp>
        <p:sp>
          <p:nvSpPr>
            <p:cNvPr id="23" name="TextBox 23"/>
            <p:cNvSpPr txBox="1"/>
            <p:nvPr/>
          </p:nvSpPr>
          <p:spPr>
            <a:xfrm>
              <a:off x="0" y="-47625"/>
              <a:ext cx="1230498" cy="486283"/>
            </a:xfrm>
            <a:prstGeom prst="rect">
              <a:avLst/>
            </a:prstGeom>
          </p:spPr>
          <p:txBody>
            <a:bodyPr lIns="50800" tIns="50800" rIns="50800" bIns="50800" rtlCol="0" anchor="ctr"/>
            <a:lstStyle/>
            <a:p>
              <a:pPr algn="ctr">
                <a:lnSpc>
                  <a:spcPts val="3210"/>
                </a:lnSpc>
              </a:pPr>
              <a:endParaRPr/>
            </a:p>
          </p:txBody>
        </p:sp>
      </p:grpSp>
      <p:sp>
        <p:nvSpPr>
          <p:cNvPr id="24" name="Freeform 24"/>
          <p:cNvSpPr/>
          <p:nvPr/>
        </p:nvSpPr>
        <p:spPr>
          <a:xfrm>
            <a:off x="15265747" y="7772961"/>
            <a:ext cx="585624" cy="813367"/>
          </a:xfrm>
          <a:custGeom>
            <a:avLst/>
            <a:gdLst/>
            <a:ahLst/>
            <a:cxnLst/>
            <a:rect l="l" t="t" r="r" b="b"/>
            <a:pathLst>
              <a:path w="585624" h="813367">
                <a:moveTo>
                  <a:pt x="0" y="0"/>
                </a:moveTo>
                <a:lnTo>
                  <a:pt x="585624" y="0"/>
                </a:lnTo>
                <a:lnTo>
                  <a:pt x="585624" y="813367"/>
                </a:lnTo>
                <a:lnTo>
                  <a:pt x="0" y="8133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rot="-2790442" flipH="1">
            <a:off x="11163603" y="2882628"/>
            <a:ext cx="2043165" cy="1675395"/>
          </a:xfrm>
          <a:custGeom>
            <a:avLst/>
            <a:gdLst/>
            <a:ahLst/>
            <a:cxnLst/>
            <a:rect l="l" t="t" r="r" b="b"/>
            <a:pathLst>
              <a:path w="2043165" h="1675395">
                <a:moveTo>
                  <a:pt x="2043164" y="0"/>
                </a:moveTo>
                <a:lnTo>
                  <a:pt x="0" y="0"/>
                </a:lnTo>
                <a:lnTo>
                  <a:pt x="0" y="1675395"/>
                </a:lnTo>
                <a:lnTo>
                  <a:pt x="2043164" y="1675395"/>
                </a:lnTo>
                <a:lnTo>
                  <a:pt x="2043164"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6" name="Freeform 26"/>
          <p:cNvSpPr/>
          <p:nvPr/>
        </p:nvSpPr>
        <p:spPr>
          <a:xfrm>
            <a:off x="13619844" y="2525097"/>
            <a:ext cx="2872450" cy="3003512"/>
          </a:xfrm>
          <a:custGeom>
            <a:avLst/>
            <a:gdLst/>
            <a:ahLst/>
            <a:cxnLst/>
            <a:rect l="l" t="t" r="r" b="b"/>
            <a:pathLst>
              <a:path w="2872450" h="3003512">
                <a:moveTo>
                  <a:pt x="0" y="0"/>
                </a:moveTo>
                <a:lnTo>
                  <a:pt x="2872450" y="0"/>
                </a:lnTo>
                <a:lnTo>
                  <a:pt x="2872450" y="3003512"/>
                </a:lnTo>
                <a:lnTo>
                  <a:pt x="0" y="300351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7" name="Freeform 27"/>
          <p:cNvSpPr/>
          <p:nvPr/>
        </p:nvSpPr>
        <p:spPr>
          <a:xfrm>
            <a:off x="2248239" y="6402665"/>
            <a:ext cx="2378808" cy="1414130"/>
          </a:xfrm>
          <a:custGeom>
            <a:avLst/>
            <a:gdLst/>
            <a:ahLst/>
            <a:cxnLst/>
            <a:rect l="l" t="t" r="r" b="b"/>
            <a:pathLst>
              <a:path w="2378808" h="1414130">
                <a:moveTo>
                  <a:pt x="0" y="0"/>
                </a:moveTo>
                <a:lnTo>
                  <a:pt x="2378808" y="0"/>
                </a:lnTo>
                <a:lnTo>
                  <a:pt x="2378808" y="1414131"/>
                </a:lnTo>
                <a:lnTo>
                  <a:pt x="0" y="14141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8" name="TextBox 28"/>
          <p:cNvSpPr txBox="1"/>
          <p:nvPr/>
        </p:nvSpPr>
        <p:spPr>
          <a:xfrm>
            <a:off x="1879509" y="3722328"/>
            <a:ext cx="3116269" cy="423193"/>
          </a:xfrm>
          <a:prstGeom prst="rect">
            <a:avLst/>
          </a:prstGeom>
        </p:spPr>
        <p:txBody>
          <a:bodyPr lIns="0" tIns="0" rIns="0" bIns="0" rtlCol="0" anchor="t">
            <a:spAutoFit/>
          </a:bodyPr>
          <a:lstStyle/>
          <a:p>
            <a:pPr marL="0" lvl="0" indent="0" algn="ctr">
              <a:lnSpc>
                <a:spcPts val="3282"/>
              </a:lnSpc>
              <a:spcBef>
                <a:spcPct val="0"/>
              </a:spcBef>
            </a:pPr>
            <a:r>
              <a:rPr lang="en-IN" sz="2800" b="1" dirty="0"/>
              <a:t>Decentralization</a:t>
            </a:r>
            <a:endParaRPr lang="en-US" sz="2400" b="1" dirty="0">
              <a:solidFill>
                <a:srgbClr val="01070A"/>
              </a:solidFill>
              <a:latin typeface="Carelia"/>
              <a:ea typeface="Carelia"/>
              <a:cs typeface="Carelia"/>
              <a:sym typeface="Carelia"/>
            </a:endParaRPr>
          </a:p>
        </p:txBody>
      </p:sp>
      <p:sp>
        <p:nvSpPr>
          <p:cNvPr id="29" name="TextBox 29"/>
          <p:cNvSpPr txBox="1"/>
          <p:nvPr/>
        </p:nvSpPr>
        <p:spPr>
          <a:xfrm>
            <a:off x="2150342" y="4174836"/>
            <a:ext cx="2410089" cy="2216504"/>
          </a:xfrm>
          <a:prstGeom prst="rect">
            <a:avLst/>
          </a:prstGeom>
        </p:spPr>
        <p:txBody>
          <a:bodyPr lIns="0" tIns="0" rIns="0" bIns="0" rtlCol="0" anchor="t">
            <a:spAutoFit/>
          </a:bodyPr>
          <a:lstStyle/>
          <a:p>
            <a:pPr algn="ctr">
              <a:lnSpc>
                <a:spcPts val="2481"/>
              </a:lnSpc>
            </a:pPr>
            <a:r>
              <a:rPr lang="en-US" sz="1600" dirty="0"/>
              <a:t>Unlike traditional systems that rely on a central authority (like banks or governments), blockchain operates on a decentralized network of computers (nodes)</a:t>
            </a:r>
            <a:endParaRPr lang="en-US" sz="1772" u="none" strike="noStrike" dirty="0">
              <a:solidFill>
                <a:srgbClr val="01070A"/>
              </a:solidFill>
              <a:latin typeface="Dosis"/>
              <a:ea typeface="Dosis"/>
              <a:cs typeface="Dosis"/>
              <a:sym typeface="Dosis"/>
            </a:endParaRPr>
          </a:p>
        </p:txBody>
      </p:sp>
      <p:sp>
        <p:nvSpPr>
          <p:cNvPr id="30" name="TextBox 30"/>
          <p:cNvSpPr txBox="1"/>
          <p:nvPr/>
        </p:nvSpPr>
        <p:spPr>
          <a:xfrm>
            <a:off x="8351369" y="3317482"/>
            <a:ext cx="2161783" cy="384721"/>
          </a:xfrm>
          <a:prstGeom prst="rect">
            <a:avLst/>
          </a:prstGeom>
        </p:spPr>
        <p:txBody>
          <a:bodyPr lIns="0" tIns="0" rIns="0" bIns="0" rtlCol="0" anchor="t">
            <a:spAutoFit/>
          </a:bodyPr>
          <a:lstStyle/>
          <a:p>
            <a:pPr marL="0" lvl="0" indent="0" algn="ctr">
              <a:lnSpc>
                <a:spcPts val="3039"/>
              </a:lnSpc>
              <a:spcBef>
                <a:spcPct val="0"/>
              </a:spcBef>
            </a:pPr>
            <a:r>
              <a:rPr lang="en-IN" sz="2400" b="1" dirty="0"/>
              <a:t>Immutability</a:t>
            </a:r>
            <a:endParaRPr lang="en-US" sz="2171" dirty="0">
              <a:solidFill>
                <a:srgbClr val="01070A"/>
              </a:solidFill>
              <a:latin typeface="Carelia"/>
              <a:ea typeface="Carelia"/>
              <a:cs typeface="Carelia"/>
              <a:sym typeface="Carelia"/>
            </a:endParaRPr>
          </a:p>
        </p:txBody>
      </p:sp>
      <p:sp>
        <p:nvSpPr>
          <p:cNvPr id="31" name="TextBox 31"/>
          <p:cNvSpPr txBox="1"/>
          <p:nvPr/>
        </p:nvSpPr>
        <p:spPr>
          <a:xfrm>
            <a:off x="8148219" y="4158859"/>
            <a:ext cx="2598668" cy="1111138"/>
          </a:xfrm>
          <a:prstGeom prst="rect">
            <a:avLst/>
          </a:prstGeom>
        </p:spPr>
        <p:txBody>
          <a:bodyPr wrap="square" lIns="0" tIns="0" rIns="0" bIns="0" rtlCol="0" anchor="t">
            <a:spAutoFit/>
          </a:bodyPr>
          <a:lstStyle/>
          <a:p>
            <a:pPr algn="ctr">
              <a:lnSpc>
                <a:spcPts val="2201"/>
              </a:lnSpc>
            </a:pPr>
            <a:r>
              <a:rPr lang="en-US" sz="1600" dirty="0"/>
              <a:t>Once a transaction is recorded in a block and added to the blockchain, it cannot be altered or deleted</a:t>
            </a:r>
            <a:r>
              <a:rPr lang="en-US" sz="1572" u="none" strike="noStrike" dirty="0">
                <a:solidFill>
                  <a:srgbClr val="01070A"/>
                </a:solidFill>
                <a:latin typeface="Dosis"/>
                <a:ea typeface="Dosis"/>
                <a:cs typeface="Dosis"/>
                <a:sym typeface="Dosis"/>
              </a:rPr>
              <a:t>.</a:t>
            </a:r>
          </a:p>
        </p:txBody>
      </p:sp>
      <p:sp>
        <p:nvSpPr>
          <p:cNvPr id="32" name="TextBox 32"/>
          <p:cNvSpPr txBox="1"/>
          <p:nvPr/>
        </p:nvSpPr>
        <p:spPr>
          <a:xfrm>
            <a:off x="7371103" y="6393140"/>
            <a:ext cx="2161783" cy="352019"/>
          </a:xfrm>
          <a:prstGeom prst="rect">
            <a:avLst/>
          </a:prstGeom>
        </p:spPr>
        <p:txBody>
          <a:bodyPr lIns="0" tIns="0" rIns="0" bIns="0" rtlCol="0" anchor="t">
            <a:spAutoFit/>
          </a:bodyPr>
          <a:lstStyle/>
          <a:p>
            <a:pPr marL="0" lvl="0" indent="0" algn="ctr">
              <a:lnSpc>
                <a:spcPts val="2692"/>
              </a:lnSpc>
            </a:pPr>
            <a:r>
              <a:rPr lang="en-IN" sz="2400" b="1" dirty="0"/>
              <a:t>Transparency</a:t>
            </a:r>
            <a:endParaRPr lang="en-US" sz="2000" b="1" dirty="0">
              <a:solidFill>
                <a:srgbClr val="01070A"/>
              </a:solidFill>
              <a:latin typeface="Carelia"/>
              <a:ea typeface="Carelia"/>
              <a:cs typeface="Carelia"/>
              <a:sym typeface="Carelia"/>
            </a:endParaRPr>
          </a:p>
        </p:txBody>
      </p:sp>
      <p:sp>
        <p:nvSpPr>
          <p:cNvPr id="33" name="TextBox 33"/>
          <p:cNvSpPr txBox="1"/>
          <p:nvPr/>
        </p:nvSpPr>
        <p:spPr>
          <a:xfrm>
            <a:off x="7485023" y="7117294"/>
            <a:ext cx="2060632" cy="1062342"/>
          </a:xfrm>
          <a:prstGeom prst="rect">
            <a:avLst/>
          </a:prstGeom>
        </p:spPr>
        <p:txBody>
          <a:bodyPr lIns="0" tIns="0" rIns="0" bIns="0" rtlCol="0" anchor="t">
            <a:spAutoFit/>
          </a:bodyPr>
          <a:lstStyle/>
          <a:p>
            <a:pPr algn="ctr">
              <a:lnSpc>
                <a:spcPts val="2075"/>
              </a:lnSpc>
            </a:pPr>
            <a:r>
              <a:rPr lang="en-US" sz="1600" dirty="0"/>
              <a:t>All transactions on a blockchain are visible to anyone with access to the blockchain</a:t>
            </a:r>
            <a:endParaRPr lang="en-US" sz="1482" u="none" strike="noStrike" dirty="0">
              <a:solidFill>
                <a:srgbClr val="01070A"/>
              </a:solidFill>
              <a:latin typeface="Dosis"/>
              <a:ea typeface="Dosis"/>
              <a:cs typeface="Dosis"/>
              <a:sym typeface="Dosis"/>
            </a:endParaRPr>
          </a:p>
        </p:txBody>
      </p:sp>
      <p:sp>
        <p:nvSpPr>
          <p:cNvPr id="34" name="TextBox 34"/>
          <p:cNvSpPr txBox="1"/>
          <p:nvPr/>
        </p:nvSpPr>
        <p:spPr>
          <a:xfrm>
            <a:off x="12596337" y="6469040"/>
            <a:ext cx="3017563" cy="1062342"/>
          </a:xfrm>
          <a:prstGeom prst="rect">
            <a:avLst/>
          </a:prstGeom>
        </p:spPr>
        <p:txBody>
          <a:bodyPr lIns="0" tIns="0" rIns="0" bIns="0" rtlCol="0" anchor="t">
            <a:spAutoFit/>
          </a:bodyPr>
          <a:lstStyle/>
          <a:p>
            <a:pPr algn="l">
              <a:lnSpc>
                <a:spcPts val="2075"/>
              </a:lnSpc>
            </a:pPr>
            <a:r>
              <a:rPr lang="en-US" sz="1600" dirty="0"/>
              <a:t>Smart contracts are self-executing contracts with the terms of the agreement directly written into code. </a:t>
            </a:r>
            <a:endParaRPr lang="en-US" sz="1482" u="none" strike="noStrike" dirty="0">
              <a:solidFill>
                <a:srgbClr val="01070A"/>
              </a:solidFill>
              <a:latin typeface="Dosis"/>
              <a:ea typeface="Dosis"/>
              <a:cs typeface="Dosis"/>
              <a:sym typeface="Dosis"/>
            </a:endParaRPr>
          </a:p>
        </p:txBody>
      </p:sp>
      <p:sp>
        <p:nvSpPr>
          <p:cNvPr id="35" name="TextBox 35"/>
          <p:cNvSpPr txBox="1"/>
          <p:nvPr/>
        </p:nvSpPr>
        <p:spPr>
          <a:xfrm>
            <a:off x="12229167" y="8220800"/>
            <a:ext cx="3017563" cy="1062342"/>
          </a:xfrm>
          <a:prstGeom prst="rect">
            <a:avLst/>
          </a:prstGeom>
        </p:spPr>
        <p:txBody>
          <a:bodyPr lIns="0" tIns="0" rIns="0" bIns="0" rtlCol="0" anchor="t">
            <a:spAutoFit/>
          </a:bodyPr>
          <a:lstStyle/>
          <a:p>
            <a:pPr algn="l">
              <a:lnSpc>
                <a:spcPts val="2075"/>
              </a:lnSpc>
            </a:pPr>
            <a:r>
              <a:rPr lang="en-US" sz="1600" dirty="0"/>
              <a:t>The blockchain is a distributed ledger, meaning that every participant (or node) in the network has a copy of the entire blockchain..</a:t>
            </a:r>
            <a:endParaRPr lang="en-US" sz="1482" u="none" strike="noStrike" dirty="0">
              <a:solidFill>
                <a:srgbClr val="01070A"/>
              </a:solidFill>
              <a:latin typeface="Dosis"/>
              <a:ea typeface="Dosis"/>
              <a:cs typeface="Dosis"/>
              <a:sym typeface="Dosis"/>
            </a:endParaRPr>
          </a:p>
        </p:txBody>
      </p:sp>
      <p:sp>
        <p:nvSpPr>
          <p:cNvPr id="36" name="TextBox 36"/>
          <p:cNvSpPr txBox="1"/>
          <p:nvPr/>
        </p:nvSpPr>
        <p:spPr>
          <a:xfrm>
            <a:off x="14105119" y="3714200"/>
            <a:ext cx="2130092" cy="1392561"/>
          </a:xfrm>
          <a:prstGeom prst="rect">
            <a:avLst/>
          </a:prstGeom>
        </p:spPr>
        <p:txBody>
          <a:bodyPr lIns="0" tIns="0" rIns="0" bIns="0" rtlCol="0" anchor="t">
            <a:spAutoFit/>
          </a:bodyPr>
          <a:lstStyle/>
          <a:p>
            <a:pPr algn="ctr">
              <a:lnSpc>
                <a:spcPts val="2201"/>
              </a:lnSpc>
            </a:pPr>
            <a:r>
              <a:rPr lang="en-US" sz="1600" dirty="0"/>
              <a:t>Blockchain uses cryptographic techniques to secure data and transactions. Each block is linked to the previous</a:t>
            </a:r>
            <a:endParaRPr lang="en-US" sz="1572" u="none" strike="noStrike" dirty="0">
              <a:solidFill>
                <a:srgbClr val="01070A"/>
              </a:solidFill>
              <a:latin typeface="Dosis"/>
              <a:ea typeface="Dosis"/>
              <a:cs typeface="Dosis"/>
              <a:sym typeface="Dosis"/>
            </a:endParaRPr>
          </a:p>
        </p:txBody>
      </p:sp>
      <p:sp>
        <p:nvSpPr>
          <p:cNvPr id="38" name="TextBox 37">
            <a:extLst>
              <a:ext uri="{FF2B5EF4-FFF2-40B4-BE49-F238E27FC236}">
                <a16:creationId xmlns:a16="http://schemas.microsoft.com/office/drawing/2014/main" id="{2150E238-516D-08B0-9970-B8FFD465951A}"/>
              </a:ext>
            </a:extLst>
          </p:cNvPr>
          <p:cNvSpPr txBox="1"/>
          <p:nvPr/>
        </p:nvSpPr>
        <p:spPr>
          <a:xfrm>
            <a:off x="14453156" y="3361821"/>
            <a:ext cx="1328933" cy="400110"/>
          </a:xfrm>
          <a:prstGeom prst="rect">
            <a:avLst/>
          </a:prstGeom>
          <a:noFill/>
        </p:spPr>
        <p:txBody>
          <a:bodyPr wrap="square" rtlCol="0">
            <a:spAutoFit/>
          </a:bodyPr>
          <a:lstStyle/>
          <a:p>
            <a:r>
              <a:rPr lang="en-US" sz="2000" b="1" dirty="0"/>
              <a:t> Security</a:t>
            </a:r>
            <a:endParaRPr lang="en-IN" sz="2000" b="1" dirty="0"/>
          </a:p>
        </p:txBody>
      </p:sp>
      <p:sp>
        <p:nvSpPr>
          <p:cNvPr id="39" name="TextBox 38">
            <a:extLst>
              <a:ext uri="{FF2B5EF4-FFF2-40B4-BE49-F238E27FC236}">
                <a16:creationId xmlns:a16="http://schemas.microsoft.com/office/drawing/2014/main" id="{C3E6DE76-8771-482E-80D9-6B1A637ABE6F}"/>
              </a:ext>
            </a:extLst>
          </p:cNvPr>
          <p:cNvSpPr txBox="1"/>
          <p:nvPr/>
        </p:nvSpPr>
        <p:spPr>
          <a:xfrm>
            <a:off x="12654741" y="6076880"/>
            <a:ext cx="2198387" cy="369332"/>
          </a:xfrm>
          <a:prstGeom prst="rect">
            <a:avLst/>
          </a:prstGeom>
          <a:noFill/>
        </p:spPr>
        <p:txBody>
          <a:bodyPr wrap="square" rtlCol="0">
            <a:spAutoFit/>
          </a:bodyPr>
          <a:lstStyle/>
          <a:p>
            <a:r>
              <a:rPr lang="en-IN" b="1" dirty="0"/>
              <a:t>  Smart Contracts</a:t>
            </a:r>
            <a:endParaRPr lang="en-IN" dirty="0"/>
          </a:p>
        </p:txBody>
      </p:sp>
      <p:sp>
        <p:nvSpPr>
          <p:cNvPr id="40" name="TextBox 39">
            <a:extLst>
              <a:ext uri="{FF2B5EF4-FFF2-40B4-BE49-F238E27FC236}">
                <a16:creationId xmlns:a16="http://schemas.microsoft.com/office/drawing/2014/main" id="{952982DE-BA27-4099-AC99-CE79411A773A}"/>
              </a:ext>
            </a:extLst>
          </p:cNvPr>
          <p:cNvSpPr txBox="1"/>
          <p:nvPr/>
        </p:nvSpPr>
        <p:spPr>
          <a:xfrm>
            <a:off x="12527577" y="7816795"/>
            <a:ext cx="2026623" cy="369332"/>
          </a:xfrm>
          <a:prstGeom prst="rect">
            <a:avLst/>
          </a:prstGeom>
          <a:noFill/>
        </p:spPr>
        <p:txBody>
          <a:bodyPr wrap="square" rtlCol="0">
            <a:spAutoFit/>
          </a:bodyPr>
          <a:lstStyle/>
          <a:p>
            <a:r>
              <a:rPr lang="en-IN" b="1" dirty="0"/>
              <a:t>Distributed Ledger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818968" y="1672112"/>
            <a:ext cx="14650064" cy="7379489"/>
            <a:chOff x="0" y="0"/>
            <a:chExt cx="4491524" cy="2262458"/>
          </a:xfrm>
        </p:grpSpPr>
        <p:sp>
          <p:nvSpPr>
            <p:cNvPr id="4" name="Freeform 4"/>
            <p:cNvSpPr/>
            <p:nvPr/>
          </p:nvSpPr>
          <p:spPr>
            <a:xfrm>
              <a:off x="0" y="0"/>
              <a:ext cx="4491524" cy="2262458"/>
            </a:xfrm>
            <a:custGeom>
              <a:avLst/>
              <a:gdLst/>
              <a:ahLst/>
              <a:cxnLst/>
              <a:rect l="l" t="t" r="r" b="b"/>
              <a:pathLst>
                <a:path w="4491524" h="2262458">
                  <a:moveTo>
                    <a:pt x="5813" y="0"/>
                  </a:moveTo>
                  <a:lnTo>
                    <a:pt x="4485710" y="0"/>
                  </a:lnTo>
                  <a:cubicBezTo>
                    <a:pt x="4487252" y="0"/>
                    <a:pt x="4488731" y="612"/>
                    <a:pt x="4489821" y="1703"/>
                  </a:cubicBezTo>
                  <a:cubicBezTo>
                    <a:pt x="4490911" y="2793"/>
                    <a:pt x="4491524" y="4271"/>
                    <a:pt x="4491524" y="5813"/>
                  </a:cubicBezTo>
                  <a:lnTo>
                    <a:pt x="4491524" y="2256645"/>
                  </a:lnTo>
                  <a:cubicBezTo>
                    <a:pt x="4491524" y="2258187"/>
                    <a:pt x="4490911" y="2259665"/>
                    <a:pt x="4489821" y="2260755"/>
                  </a:cubicBezTo>
                  <a:cubicBezTo>
                    <a:pt x="4488731" y="2261845"/>
                    <a:pt x="4487252" y="2262458"/>
                    <a:pt x="4485710" y="2262458"/>
                  </a:cubicBezTo>
                  <a:lnTo>
                    <a:pt x="5813" y="2262458"/>
                  </a:lnTo>
                  <a:cubicBezTo>
                    <a:pt x="4271" y="2262458"/>
                    <a:pt x="2793" y="2261845"/>
                    <a:pt x="1703" y="2260755"/>
                  </a:cubicBezTo>
                  <a:cubicBezTo>
                    <a:pt x="612" y="2259665"/>
                    <a:pt x="0" y="2258187"/>
                    <a:pt x="0" y="2256645"/>
                  </a:cubicBezTo>
                  <a:lnTo>
                    <a:pt x="0" y="5813"/>
                  </a:lnTo>
                  <a:cubicBezTo>
                    <a:pt x="0" y="4271"/>
                    <a:pt x="612" y="2793"/>
                    <a:pt x="1703" y="1703"/>
                  </a:cubicBezTo>
                  <a:cubicBezTo>
                    <a:pt x="2793" y="612"/>
                    <a:pt x="4271" y="0"/>
                    <a:pt x="5813" y="0"/>
                  </a:cubicBezTo>
                  <a:close/>
                </a:path>
              </a:pathLst>
            </a:custGeom>
            <a:solidFill>
              <a:srgbClr val="FFFFFF"/>
            </a:solidFill>
            <a:ln w="19050" cap="sq">
              <a:solidFill>
                <a:srgbClr val="000000"/>
              </a:solidFill>
              <a:prstDash val="solid"/>
              <a:miter/>
            </a:ln>
          </p:spPr>
        </p:sp>
        <p:sp>
          <p:nvSpPr>
            <p:cNvPr id="5" name="TextBox 5"/>
            <p:cNvSpPr txBox="1"/>
            <p:nvPr/>
          </p:nvSpPr>
          <p:spPr>
            <a:xfrm>
              <a:off x="0" y="-47625"/>
              <a:ext cx="4491524" cy="2310083"/>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209671" y="6753080"/>
            <a:ext cx="3584090" cy="3192451"/>
          </a:xfrm>
          <a:custGeom>
            <a:avLst/>
            <a:gdLst/>
            <a:ahLst/>
            <a:cxnLst/>
            <a:rect l="l" t="t" r="r" b="b"/>
            <a:pathLst>
              <a:path w="3584090" h="3192451">
                <a:moveTo>
                  <a:pt x="0" y="0"/>
                </a:moveTo>
                <a:lnTo>
                  <a:pt x="3584090" y="0"/>
                </a:lnTo>
                <a:lnTo>
                  <a:pt x="3584090"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437982">
            <a:off x="14323702" y="511342"/>
            <a:ext cx="3160431" cy="3028267"/>
          </a:xfrm>
          <a:custGeom>
            <a:avLst/>
            <a:gdLst/>
            <a:ahLst/>
            <a:cxnLst/>
            <a:rect l="l" t="t" r="r" b="b"/>
            <a:pathLst>
              <a:path w="3160431" h="3028267">
                <a:moveTo>
                  <a:pt x="0" y="0"/>
                </a:moveTo>
                <a:lnTo>
                  <a:pt x="3160431" y="0"/>
                </a:lnTo>
                <a:lnTo>
                  <a:pt x="3160431" y="3028267"/>
                </a:lnTo>
                <a:lnTo>
                  <a:pt x="0" y="302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922223" y="2506411"/>
            <a:ext cx="12443555" cy="961802"/>
          </a:xfrm>
          <a:prstGeom prst="rect">
            <a:avLst/>
          </a:prstGeom>
        </p:spPr>
        <p:txBody>
          <a:bodyPr lIns="0" tIns="0" rIns="0" bIns="0" rtlCol="0" anchor="t">
            <a:spAutoFit/>
          </a:bodyPr>
          <a:lstStyle/>
          <a:p>
            <a:pPr marL="0" lvl="0" indent="0" algn="ctr">
              <a:lnSpc>
                <a:spcPts val="7531"/>
              </a:lnSpc>
              <a:spcBef>
                <a:spcPct val="0"/>
              </a:spcBef>
            </a:pPr>
            <a:r>
              <a:rPr lang="en-US" sz="5379" dirty="0">
                <a:solidFill>
                  <a:srgbClr val="01070A"/>
                </a:solidFill>
                <a:latin typeface="Carelia"/>
                <a:ea typeface="Carelia"/>
                <a:cs typeface="Carelia"/>
                <a:sym typeface="Carelia"/>
              </a:rPr>
              <a:t>Advantage and disadvantage:</a:t>
            </a:r>
          </a:p>
        </p:txBody>
      </p:sp>
      <p:sp>
        <p:nvSpPr>
          <p:cNvPr id="9" name="AutoShape 9"/>
          <p:cNvSpPr/>
          <p:nvPr/>
        </p:nvSpPr>
        <p:spPr>
          <a:xfrm flipH="1">
            <a:off x="8445518" y="4050950"/>
            <a:ext cx="12697" cy="4902549"/>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10" name="AutoShape 10"/>
          <p:cNvSpPr/>
          <p:nvPr/>
        </p:nvSpPr>
        <p:spPr>
          <a:xfrm>
            <a:off x="14561610" y="4050949"/>
            <a:ext cx="46300" cy="4902549"/>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11" name="TextBox 11"/>
          <p:cNvSpPr txBox="1"/>
          <p:nvPr/>
        </p:nvSpPr>
        <p:spPr>
          <a:xfrm>
            <a:off x="3694090" y="5104834"/>
            <a:ext cx="3946780" cy="4336956"/>
          </a:xfrm>
          <a:prstGeom prst="rect">
            <a:avLst/>
          </a:prstGeom>
        </p:spPr>
        <p:txBody>
          <a:bodyPr wrap="square" lIns="0" tIns="0" rIns="0" bIns="0" rtlCol="0" anchor="t">
            <a:spAutoFit/>
          </a:bodyPr>
          <a:lstStyle/>
          <a:p>
            <a:pPr>
              <a:lnSpc>
                <a:spcPts val="3075"/>
              </a:lnSpc>
            </a:pPr>
            <a:r>
              <a:rPr lang="en-US" sz="2000" b="1" dirty="0"/>
              <a:t>Decentralization:</a:t>
            </a:r>
            <a:r>
              <a:rPr lang="en-US" sz="2000" dirty="0"/>
              <a:t> No central authority needed.</a:t>
            </a:r>
          </a:p>
          <a:p>
            <a:pPr>
              <a:lnSpc>
                <a:spcPts val="3075"/>
              </a:lnSpc>
            </a:pPr>
            <a:r>
              <a:rPr lang="en-US" sz="2000" b="1" dirty="0"/>
              <a:t>Transparency:</a:t>
            </a:r>
            <a:r>
              <a:rPr lang="en-US" sz="2000" dirty="0"/>
              <a:t> All transactions are visible.</a:t>
            </a:r>
          </a:p>
          <a:p>
            <a:pPr>
              <a:lnSpc>
                <a:spcPts val="3075"/>
              </a:lnSpc>
            </a:pPr>
            <a:r>
              <a:rPr lang="en-US" sz="2000" b="1" dirty="0"/>
              <a:t>Security:</a:t>
            </a:r>
            <a:r>
              <a:rPr lang="en-US" sz="2000" dirty="0"/>
              <a:t> Highly secure and tamper-proof.</a:t>
            </a:r>
          </a:p>
          <a:p>
            <a:pPr>
              <a:lnSpc>
                <a:spcPts val="3075"/>
              </a:lnSpc>
            </a:pPr>
            <a:r>
              <a:rPr lang="en-IN" sz="2000" b="1" dirty="0"/>
              <a:t>Efficiency:</a:t>
            </a:r>
            <a:r>
              <a:rPr lang="en-IN" sz="2000" dirty="0"/>
              <a:t> Faster, automated processes.</a:t>
            </a:r>
          </a:p>
          <a:p>
            <a:pPr>
              <a:lnSpc>
                <a:spcPts val="3075"/>
              </a:lnSpc>
            </a:pPr>
            <a:r>
              <a:rPr lang="en-US" sz="2000" b="1" dirty="0"/>
              <a:t>Cost Reduction:</a:t>
            </a:r>
            <a:r>
              <a:rPr lang="en-US" sz="2000" dirty="0"/>
              <a:t> Lower transaction costs.</a:t>
            </a:r>
          </a:p>
          <a:p>
            <a:pPr algn="ctr">
              <a:lnSpc>
                <a:spcPts val="3075"/>
              </a:lnSpc>
            </a:pPr>
            <a:endParaRPr lang="en-US" sz="2196" u="none" strike="noStrike" dirty="0">
              <a:solidFill>
                <a:srgbClr val="01070A"/>
              </a:solidFill>
              <a:latin typeface="Dosis"/>
              <a:ea typeface="Dosis"/>
              <a:cs typeface="Dosis"/>
              <a:sym typeface="Dosis"/>
            </a:endParaRPr>
          </a:p>
        </p:txBody>
      </p:sp>
      <p:sp>
        <p:nvSpPr>
          <p:cNvPr id="15" name="TextBox 15"/>
          <p:cNvSpPr txBox="1"/>
          <p:nvPr/>
        </p:nvSpPr>
        <p:spPr>
          <a:xfrm>
            <a:off x="10166696" y="5361856"/>
            <a:ext cx="2959165" cy="3148682"/>
          </a:xfrm>
          <a:prstGeom prst="rect">
            <a:avLst/>
          </a:prstGeom>
        </p:spPr>
        <p:txBody>
          <a:bodyPr lIns="0" tIns="0" rIns="0" bIns="0" rtlCol="0" anchor="t">
            <a:spAutoFit/>
          </a:bodyPr>
          <a:lstStyle/>
          <a:p>
            <a:pPr>
              <a:lnSpc>
                <a:spcPts val="3075"/>
              </a:lnSpc>
            </a:pPr>
            <a:r>
              <a:rPr lang="en-US" sz="2000" b="1" dirty="0"/>
              <a:t>Scalability Issues:</a:t>
            </a:r>
            <a:r>
              <a:rPr lang="en-US" sz="2000" dirty="0"/>
              <a:t> Limited transaction speed.</a:t>
            </a:r>
          </a:p>
          <a:p>
            <a:pPr>
              <a:lnSpc>
                <a:spcPts val="3075"/>
              </a:lnSpc>
            </a:pPr>
            <a:r>
              <a:rPr lang="en-US" sz="2000" b="1" dirty="0"/>
              <a:t>Energy Consumption:</a:t>
            </a:r>
            <a:r>
              <a:rPr lang="en-US" sz="2000" dirty="0"/>
              <a:t> High power usage.</a:t>
            </a:r>
          </a:p>
          <a:p>
            <a:pPr>
              <a:lnSpc>
                <a:spcPts val="3075"/>
              </a:lnSpc>
            </a:pPr>
            <a:r>
              <a:rPr lang="en-US" sz="2000" b="1" dirty="0"/>
              <a:t>Complexity:</a:t>
            </a:r>
            <a:r>
              <a:rPr lang="en-US" sz="2000" dirty="0"/>
              <a:t> Difficult to understand and implement.</a:t>
            </a:r>
          </a:p>
          <a:p>
            <a:pPr>
              <a:lnSpc>
                <a:spcPts val="3075"/>
              </a:lnSpc>
            </a:pPr>
            <a:r>
              <a:rPr lang="en-US" sz="2000" b="1" dirty="0"/>
              <a:t>Regulatory Uncertainty:</a:t>
            </a:r>
            <a:r>
              <a:rPr lang="en-US" sz="2000" dirty="0"/>
              <a:t> Unclear legal frameworks.</a:t>
            </a:r>
          </a:p>
        </p:txBody>
      </p:sp>
      <p:grpSp>
        <p:nvGrpSpPr>
          <p:cNvPr id="16" name="Group 16"/>
          <p:cNvGrpSpPr/>
          <p:nvPr/>
        </p:nvGrpSpPr>
        <p:grpSpPr>
          <a:xfrm>
            <a:off x="9829777" y="3771900"/>
            <a:ext cx="4167278" cy="1228187"/>
            <a:chOff x="0" y="0"/>
            <a:chExt cx="1008606" cy="156653"/>
          </a:xfrm>
        </p:grpSpPr>
        <p:sp>
          <p:nvSpPr>
            <p:cNvPr id="17" name="Freeform 17"/>
            <p:cNvSpPr/>
            <p:nvPr/>
          </p:nvSpPr>
          <p:spPr>
            <a:xfrm>
              <a:off x="0" y="0"/>
              <a:ext cx="1008606" cy="156653"/>
            </a:xfrm>
            <a:custGeom>
              <a:avLst/>
              <a:gdLst/>
              <a:ahLst/>
              <a:cxnLst/>
              <a:rect l="l" t="t" r="r" b="b"/>
              <a:pathLst>
                <a:path w="1008606" h="156653">
                  <a:moveTo>
                    <a:pt x="14862" y="0"/>
                  </a:moveTo>
                  <a:lnTo>
                    <a:pt x="993744" y="0"/>
                  </a:lnTo>
                  <a:cubicBezTo>
                    <a:pt x="997686" y="0"/>
                    <a:pt x="1001466" y="1566"/>
                    <a:pt x="1004253" y="4353"/>
                  </a:cubicBezTo>
                  <a:cubicBezTo>
                    <a:pt x="1007040" y="7140"/>
                    <a:pt x="1008606" y="10921"/>
                    <a:pt x="1008606" y="14862"/>
                  </a:cubicBezTo>
                  <a:lnTo>
                    <a:pt x="1008606" y="141791"/>
                  </a:lnTo>
                  <a:cubicBezTo>
                    <a:pt x="1008606" y="145733"/>
                    <a:pt x="1007040" y="149513"/>
                    <a:pt x="1004253" y="152300"/>
                  </a:cubicBezTo>
                  <a:cubicBezTo>
                    <a:pt x="1001466" y="155088"/>
                    <a:pt x="997686" y="156653"/>
                    <a:pt x="993744" y="156653"/>
                  </a:cubicBezTo>
                  <a:lnTo>
                    <a:pt x="14862" y="156653"/>
                  </a:lnTo>
                  <a:cubicBezTo>
                    <a:pt x="10921" y="156653"/>
                    <a:pt x="7140" y="155088"/>
                    <a:pt x="4353" y="152300"/>
                  </a:cubicBezTo>
                  <a:cubicBezTo>
                    <a:pt x="1566" y="149513"/>
                    <a:pt x="0" y="145733"/>
                    <a:pt x="0" y="141791"/>
                  </a:cubicBezTo>
                  <a:lnTo>
                    <a:pt x="0" y="14862"/>
                  </a:lnTo>
                  <a:cubicBezTo>
                    <a:pt x="0" y="10921"/>
                    <a:pt x="1566" y="7140"/>
                    <a:pt x="4353" y="4353"/>
                  </a:cubicBezTo>
                  <a:cubicBezTo>
                    <a:pt x="7140" y="1566"/>
                    <a:pt x="10921" y="0"/>
                    <a:pt x="14862" y="0"/>
                  </a:cubicBezTo>
                  <a:close/>
                </a:path>
              </a:pathLst>
            </a:custGeom>
            <a:solidFill>
              <a:srgbClr val="01070A"/>
            </a:solidFill>
            <a:ln cap="sq">
              <a:noFill/>
              <a:prstDash val="solid"/>
              <a:miter/>
            </a:ln>
          </p:spPr>
        </p:sp>
        <p:sp>
          <p:nvSpPr>
            <p:cNvPr id="18" name="TextBox 18"/>
            <p:cNvSpPr txBox="1"/>
            <p:nvPr/>
          </p:nvSpPr>
          <p:spPr>
            <a:xfrm>
              <a:off x="0" y="-47625"/>
              <a:ext cx="1008606" cy="204278"/>
            </a:xfrm>
            <a:prstGeom prst="rect">
              <a:avLst/>
            </a:prstGeom>
          </p:spPr>
          <p:txBody>
            <a:bodyPr lIns="50800" tIns="50800" rIns="50800" bIns="50800" rtlCol="0" anchor="ctr"/>
            <a:lstStyle/>
            <a:p>
              <a:pPr algn="ctr">
                <a:lnSpc>
                  <a:spcPts val="3321"/>
                </a:lnSpc>
              </a:pPr>
              <a:r>
                <a:rPr lang="en-US" sz="2372" dirty="0">
                  <a:solidFill>
                    <a:srgbClr val="FFFFFF"/>
                  </a:solidFill>
                  <a:latin typeface="Dosis"/>
                  <a:ea typeface="Dosis"/>
                  <a:cs typeface="Dosis"/>
                  <a:sym typeface="Dosis"/>
                </a:rPr>
                <a:t>Disadvantage </a:t>
              </a:r>
            </a:p>
          </p:txBody>
        </p:sp>
      </p:grpSp>
      <p:grpSp>
        <p:nvGrpSpPr>
          <p:cNvPr id="23" name="Group 16">
            <a:extLst>
              <a:ext uri="{FF2B5EF4-FFF2-40B4-BE49-F238E27FC236}">
                <a16:creationId xmlns:a16="http://schemas.microsoft.com/office/drawing/2014/main" id="{08F20744-DE31-62A1-70DA-9525D5CED27F}"/>
              </a:ext>
            </a:extLst>
          </p:cNvPr>
          <p:cNvGrpSpPr/>
          <p:nvPr/>
        </p:nvGrpSpPr>
        <p:grpSpPr>
          <a:xfrm>
            <a:off x="3296583" y="3804085"/>
            <a:ext cx="4167278" cy="1228187"/>
            <a:chOff x="0" y="0"/>
            <a:chExt cx="1008606" cy="156653"/>
          </a:xfrm>
        </p:grpSpPr>
        <p:sp>
          <p:nvSpPr>
            <p:cNvPr id="24" name="Freeform 17">
              <a:extLst>
                <a:ext uri="{FF2B5EF4-FFF2-40B4-BE49-F238E27FC236}">
                  <a16:creationId xmlns:a16="http://schemas.microsoft.com/office/drawing/2014/main" id="{925ED6F8-2783-EDBC-F9C9-48EC81AA0CDF}"/>
                </a:ext>
              </a:extLst>
            </p:cNvPr>
            <p:cNvSpPr/>
            <p:nvPr/>
          </p:nvSpPr>
          <p:spPr>
            <a:xfrm>
              <a:off x="0" y="0"/>
              <a:ext cx="1008606" cy="156653"/>
            </a:xfrm>
            <a:custGeom>
              <a:avLst/>
              <a:gdLst/>
              <a:ahLst/>
              <a:cxnLst/>
              <a:rect l="l" t="t" r="r" b="b"/>
              <a:pathLst>
                <a:path w="1008606" h="156653">
                  <a:moveTo>
                    <a:pt x="14862" y="0"/>
                  </a:moveTo>
                  <a:lnTo>
                    <a:pt x="993744" y="0"/>
                  </a:lnTo>
                  <a:cubicBezTo>
                    <a:pt x="997686" y="0"/>
                    <a:pt x="1001466" y="1566"/>
                    <a:pt x="1004253" y="4353"/>
                  </a:cubicBezTo>
                  <a:cubicBezTo>
                    <a:pt x="1007040" y="7140"/>
                    <a:pt x="1008606" y="10921"/>
                    <a:pt x="1008606" y="14862"/>
                  </a:cubicBezTo>
                  <a:lnTo>
                    <a:pt x="1008606" y="141791"/>
                  </a:lnTo>
                  <a:cubicBezTo>
                    <a:pt x="1008606" y="145733"/>
                    <a:pt x="1007040" y="149513"/>
                    <a:pt x="1004253" y="152300"/>
                  </a:cubicBezTo>
                  <a:cubicBezTo>
                    <a:pt x="1001466" y="155088"/>
                    <a:pt x="997686" y="156653"/>
                    <a:pt x="993744" y="156653"/>
                  </a:cubicBezTo>
                  <a:lnTo>
                    <a:pt x="14862" y="156653"/>
                  </a:lnTo>
                  <a:cubicBezTo>
                    <a:pt x="10921" y="156653"/>
                    <a:pt x="7140" y="155088"/>
                    <a:pt x="4353" y="152300"/>
                  </a:cubicBezTo>
                  <a:cubicBezTo>
                    <a:pt x="1566" y="149513"/>
                    <a:pt x="0" y="145733"/>
                    <a:pt x="0" y="141791"/>
                  </a:cubicBezTo>
                  <a:lnTo>
                    <a:pt x="0" y="14862"/>
                  </a:lnTo>
                  <a:cubicBezTo>
                    <a:pt x="0" y="10921"/>
                    <a:pt x="1566" y="7140"/>
                    <a:pt x="4353" y="4353"/>
                  </a:cubicBezTo>
                  <a:cubicBezTo>
                    <a:pt x="7140" y="1566"/>
                    <a:pt x="10921" y="0"/>
                    <a:pt x="14862" y="0"/>
                  </a:cubicBezTo>
                  <a:close/>
                </a:path>
              </a:pathLst>
            </a:custGeom>
            <a:solidFill>
              <a:srgbClr val="01070A"/>
            </a:solidFill>
            <a:ln cap="sq">
              <a:noFill/>
              <a:prstDash val="solid"/>
              <a:miter/>
            </a:ln>
          </p:spPr>
        </p:sp>
        <p:sp>
          <p:nvSpPr>
            <p:cNvPr id="25" name="TextBox 18">
              <a:extLst>
                <a:ext uri="{FF2B5EF4-FFF2-40B4-BE49-F238E27FC236}">
                  <a16:creationId xmlns:a16="http://schemas.microsoft.com/office/drawing/2014/main" id="{6EF21F26-4FAE-28A1-E113-D893B8AD6995}"/>
                </a:ext>
              </a:extLst>
            </p:cNvPr>
            <p:cNvSpPr txBox="1"/>
            <p:nvPr/>
          </p:nvSpPr>
          <p:spPr>
            <a:xfrm>
              <a:off x="0" y="-47625"/>
              <a:ext cx="1008606" cy="204278"/>
            </a:xfrm>
            <a:prstGeom prst="rect">
              <a:avLst/>
            </a:prstGeom>
          </p:spPr>
          <p:txBody>
            <a:bodyPr lIns="50800" tIns="50800" rIns="50800" bIns="50800" rtlCol="0" anchor="ctr"/>
            <a:lstStyle/>
            <a:p>
              <a:pPr algn="ctr">
                <a:lnSpc>
                  <a:spcPts val="3321"/>
                </a:lnSpc>
              </a:pPr>
              <a:r>
                <a:rPr lang="en-US" sz="2372" dirty="0">
                  <a:solidFill>
                    <a:srgbClr val="FFFFFF"/>
                  </a:solidFill>
                  <a:latin typeface="Dosis"/>
                  <a:ea typeface="Dosis"/>
                  <a:cs typeface="Dosis"/>
                  <a:sym typeface="Dosis"/>
                </a:rPr>
                <a:t>Advantage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10775654" y="5143500"/>
            <a:ext cx="9448343" cy="5616757"/>
          </a:xfrm>
          <a:custGeom>
            <a:avLst/>
            <a:gdLst/>
            <a:ahLst/>
            <a:cxnLst/>
            <a:rect l="l" t="t" r="r" b="b"/>
            <a:pathLst>
              <a:path w="9448343" h="5616757">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00634" y="5428244"/>
            <a:ext cx="8436357" cy="5844796"/>
          </a:xfrm>
          <a:custGeom>
            <a:avLst/>
            <a:gdLst/>
            <a:ahLst/>
            <a:cxnLst/>
            <a:rect l="l" t="t" r="r" b="b"/>
            <a:pathLst>
              <a:path w="8436357" h="5844796">
                <a:moveTo>
                  <a:pt x="0" y="0"/>
                </a:moveTo>
                <a:lnTo>
                  <a:pt x="8436357" y="0"/>
                </a:lnTo>
                <a:lnTo>
                  <a:pt x="8436357" y="5844796"/>
                </a:lnTo>
                <a:lnTo>
                  <a:pt x="0" y="5844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483456" y="2365012"/>
            <a:ext cx="13321088" cy="3795911"/>
          </a:xfrm>
          <a:prstGeom prst="rect">
            <a:avLst/>
          </a:prstGeom>
        </p:spPr>
        <p:txBody>
          <a:bodyPr lIns="0" tIns="0" rIns="0" bIns="0" rtlCol="0" anchor="t">
            <a:spAutoFit/>
          </a:bodyPr>
          <a:lstStyle/>
          <a:p>
            <a:pPr algn="ctr">
              <a:lnSpc>
                <a:spcPts val="14797"/>
              </a:lnSpc>
            </a:pPr>
            <a:r>
              <a:rPr lang="en-US" sz="10569" dirty="0" err="1">
                <a:solidFill>
                  <a:srgbClr val="01070A"/>
                </a:solidFill>
                <a:latin typeface="Carelia"/>
                <a:ea typeface="Carelia"/>
                <a:cs typeface="Carelia"/>
                <a:sym typeface="Carelia"/>
              </a:rPr>
              <a:t>Thank's</a:t>
            </a:r>
            <a:r>
              <a:rPr lang="en-US" sz="10569" dirty="0">
                <a:solidFill>
                  <a:srgbClr val="01070A"/>
                </a:solidFill>
                <a:latin typeface="Carelia"/>
                <a:ea typeface="Carelia"/>
                <a:cs typeface="Carelia"/>
                <a:sym typeface="Carelia"/>
              </a:rPr>
              <a:t> For Attention </a:t>
            </a:r>
            <a:r>
              <a:rPr lang="en-US" sz="2000" dirty="0">
                <a:solidFill>
                  <a:srgbClr val="01070A"/>
                </a:solidFill>
                <a:latin typeface="Carelia"/>
                <a:ea typeface="Carelia"/>
                <a:cs typeface="Carelia"/>
                <a:sym typeface="Carelia"/>
              </a:rPr>
              <a:t>–GANESH AGRAHARI</a:t>
            </a:r>
            <a:endParaRPr lang="en-US" sz="10569" dirty="0">
              <a:solidFill>
                <a:srgbClr val="01070A"/>
              </a:solidFill>
              <a:latin typeface="Carelia"/>
              <a:ea typeface="Carelia"/>
              <a:cs typeface="Carelia"/>
              <a:sym typeface="Careli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456</Words>
  <Application>Microsoft Office PowerPoint</Application>
  <PresentationFormat>Custom</PresentationFormat>
  <Paragraphs>46</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Carelia</vt:lpstr>
      <vt:lpstr>Arial</vt:lpstr>
      <vt:lpstr>Dosis Medium</vt:lpstr>
      <vt:lpstr>Calibri</vt:lpstr>
      <vt:lpstr>Dosis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Illustrative Creative Literature Project Presentation</dc:title>
  <dc:creator>Ganesh Agrahari</dc:creator>
  <cp:lastModifiedBy>Ganesh Agrahari</cp:lastModifiedBy>
  <cp:revision>3</cp:revision>
  <dcterms:created xsi:type="dcterms:W3CDTF">2006-08-16T00:00:00Z</dcterms:created>
  <dcterms:modified xsi:type="dcterms:W3CDTF">2024-08-09T16:51:36Z</dcterms:modified>
  <dc:identifier>DAGNWXCm1_8</dc:identifier>
</cp:coreProperties>
</file>